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5"/>
  </p:notesMasterIdLst>
  <p:handoutMasterIdLst>
    <p:handoutMasterId r:id="rId36"/>
  </p:handoutMasterIdLst>
  <p:sldIdLst>
    <p:sldId id="440" r:id="rId2"/>
    <p:sldId id="484" r:id="rId3"/>
    <p:sldId id="563" r:id="rId4"/>
    <p:sldId id="564" r:id="rId5"/>
    <p:sldId id="565" r:id="rId6"/>
    <p:sldId id="449" r:id="rId7"/>
    <p:sldId id="514" r:id="rId8"/>
    <p:sldId id="515" r:id="rId9"/>
    <p:sldId id="516" r:id="rId10"/>
    <p:sldId id="517" r:id="rId11"/>
    <p:sldId id="518" r:id="rId12"/>
    <p:sldId id="523" r:id="rId13"/>
    <p:sldId id="524" r:id="rId14"/>
    <p:sldId id="528" r:id="rId15"/>
    <p:sldId id="529" r:id="rId16"/>
    <p:sldId id="505" r:id="rId17"/>
    <p:sldId id="506" r:id="rId18"/>
    <p:sldId id="507" r:id="rId19"/>
    <p:sldId id="508" r:id="rId20"/>
    <p:sldId id="509" r:id="rId21"/>
    <p:sldId id="510" r:id="rId22"/>
    <p:sldId id="511" r:id="rId23"/>
    <p:sldId id="513" r:id="rId24"/>
    <p:sldId id="566" r:id="rId25"/>
    <p:sldId id="567" r:id="rId26"/>
    <p:sldId id="571" r:id="rId27"/>
    <p:sldId id="568" r:id="rId28"/>
    <p:sldId id="488" r:id="rId29"/>
    <p:sldId id="573" r:id="rId30"/>
    <p:sldId id="576" r:id="rId31"/>
    <p:sldId id="577" r:id="rId32"/>
    <p:sldId id="572" r:id="rId33"/>
    <p:sldId id="492" r:id="rId34"/>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i="1" kern="1200">
        <a:solidFill>
          <a:schemeClr val="tx1"/>
        </a:solidFill>
        <a:latin typeface="Arial" charset="0"/>
        <a:ea typeface="+mn-ea"/>
        <a:cs typeface="+mn-cs"/>
      </a:defRPr>
    </a:lvl1pPr>
    <a:lvl2pPr marL="457200" algn="l" rtl="0" eaLnBrk="0" fontAlgn="base" hangingPunct="0">
      <a:spcBef>
        <a:spcPct val="0"/>
      </a:spcBef>
      <a:spcAft>
        <a:spcPct val="0"/>
      </a:spcAft>
      <a:defRPr sz="2800" i="1" kern="1200">
        <a:solidFill>
          <a:schemeClr val="tx1"/>
        </a:solidFill>
        <a:latin typeface="Arial" charset="0"/>
        <a:ea typeface="+mn-ea"/>
        <a:cs typeface="+mn-cs"/>
      </a:defRPr>
    </a:lvl2pPr>
    <a:lvl3pPr marL="914400" algn="l" rtl="0" eaLnBrk="0" fontAlgn="base" hangingPunct="0">
      <a:spcBef>
        <a:spcPct val="0"/>
      </a:spcBef>
      <a:spcAft>
        <a:spcPct val="0"/>
      </a:spcAft>
      <a:defRPr sz="2800" i="1" kern="1200">
        <a:solidFill>
          <a:schemeClr val="tx1"/>
        </a:solidFill>
        <a:latin typeface="Arial" charset="0"/>
        <a:ea typeface="+mn-ea"/>
        <a:cs typeface="+mn-cs"/>
      </a:defRPr>
    </a:lvl3pPr>
    <a:lvl4pPr marL="1371600" algn="l" rtl="0" eaLnBrk="0" fontAlgn="base" hangingPunct="0">
      <a:spcBef>
        <a:spcPct val="0"/>
      </a:spcBef>
      <a:spcAft>
        <a:spcPct val="0"/>
      </a:spcAft>
      <a:defRPr sz="2800" i="1" kern="1200">
        <a:solidFill>
          <a:schemeClr val="tx1"/>
        </a:solidFill>
        <a:latin typeface="Arial" charset="0"/>
        <a:ea typeface="+mn-ea"/>
        <a:cs typeface="+mn-cs"/>
      </a:defRPr>
    </a:lvl4pPr>
    <a:lvl5pPr marL="1828800" algn="l" rtl="0" eaLnBrk="0" fontAlgn="base" hangingPunct="0">
      <a:spcBef>
        <a:spcPct val="0"/>
      </a:spcBef>
      <a:spcAft>
        <a:spcPct val="0"/>
      </a:spcAft>
      <a:defRPr sz="2800" i="1" kern="1200">
        <a:solidFill>
          <a:schemeClr val="tx1"/>
        </a:solidFill>
        <a:latin typeface="Arial" charset="0"/>
        <a:ea typeface="+mn-ea"/>
        <a:cs typeface="+mn-cs"/>
      </a:defRPr>
    </a:lvl5pPr>
    <a:lvl6pPr marL="2286000" algn="l" defTabSz="914400" rtl="0" eaLnBrk="1" latinLnBrk="0" hangingPunct="1">
      <a:defRPr sz="2800" i="1" kern="1200">
        <a:solidFill>
          <a:schemeClr val="tx1"/>
        </a:solidFill>
        <a:latin typeface="Arial" charset="0"/>
        <a:ea typeface="+mn-ea"/>
        <a:cs typeface="+mn-cs"/>
      </a:defRPr>
    </a:lvl6pPr>
    <a:lvl7pPr marL="2743200" algn="l" defTabSz="914400" rtl="0" eaLnBrk="1" latinLnBrk="0" hangingPunct="1">
      <a:defRPr sz="2800" i="1" kern="1200">
        <a:solidFill>
          <a:schemeClr val="tx1"/>
        </a:solidFill>
        <a:latin typeface="Arial" charset="0"/>
        <a:ea typeface="+mn-ea"/>
        <a:cs typeface="+mn-cs"/>
      </a:defRPr>
    </a:lvl7pPr>
    <a:lvl8pPr marL="3200400" algn="l" defTabSz="914400" rtl="0" eaLnBrk="1" latinLnBrk="0" hangingPunct="1">
      <a:defRPr sz="2800" i="1" kern="1200">
        <a:solidFill>
          <a:schemeClr val="tx1"/>
        </a:solidFill>
        <a:latin typeface="Arial" charset="0"/>
        <a:ea typeface="+mn-ea"/>
        <a:cs typeface="+mn-cs"/>
      </a:defRPr>
    </a:lvl8pPr>
    <a:lvl9pPr marL="3657600" algn="l" defTabSz="914400" rtl="0" eaLnBrk="1" latinLnBrk="0" hangingPunct="1">
      <a:defRPr sz="28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33CC"/>
    <a:srgbClr val="EAEAEA"/>
    <a:srgbClr val="C63A65"/>
    <a:srgbClr val="009900"/>
    <a:srgbClr val="CCECFF"/>
    <a:srgbClr val="FFFFFF"/>
    <a:srgbClr val="000000"/>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3482" autoAdjust="0"/>
  </p:normalViewPr>
  <p:slideViewPr>
    <p:cSldViewPr snapToGrid="0">
      <p:cViewPr varScale="1">
        <p:scale>
          <a:sx n="54" d="100"/>
          <a:sy n="54" d="100"/>
        </p:scale>
        <p:origin x="-9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notesViewPr>
    <p:cSldViewPr snapToGrid="0">
      <p:cViewPr varScale="1">
        <p:scale>
          <a:sx n="57" d="100"/>
          <a:sy n="57" d="100"/>
        </p:scale>
        <p:origin x="-1788"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19900" y="9186863"/>
            <a:ext cx="420688" cy="320675"/>
          </a:xfrm>
          <a:prstGeom prst="rect">
            <a:avLst/>
          </a:prstGeom>
          <a:noFill/>
          <a:ln w="12700">
            <a:noFill/>
            <a:miter lim="800000"/>
            <a:headEnd/>
            <a:tailEnd/>
          </a:ln>
        </p:spPr>
        <p:txBody>
          <a:bodyPr wrap="none" lIns="94253" tIns="46299" rIns="94253" bIns="46299" anchor="ctr">
            <a:spAutoFit/>
          </a:bodyPr>
          <a:lstStyle/>
          <a:p>
            <a:pPr algn="r" defTabSz="952500"/>
            <a:fld id="{D9B46E38-275E-483B-A78B-3B1D28A8A744}" type="slidenum">
              <a:rPr lang="en-US" sz="1500"/>
              <a:pPr algn="r" defTabSz="952500"/>
              <a:t>‹#›</a:t>
            </a:fld>
            <a:endParaRPr lang="en-US" sz="15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6313" y="4562475"/>
            <a:ext cx="5362575" cy="4316413"/>
          </a:xfrm>
          <a:prstGeom prst="rect">
            <a:avLst/>
          </a:prstGeom>
          <a:noFill/>
          <a:ln w="12700">
            <a:noFill/>
            <a:miter lim="800000"/>
            <a:headEnd/>
            <a:tailEnd/>
          </a:ln>
          <a:effectLst/>
        </p:spPr>
        <p:txBody>
          <a:bodyPr vert="horz" wrap="square" lIns="94253" tIns="46299" rIns="94253" bIns="4629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1" name="Rectangle 3"/>
          <p:cNvSpPr>
            <a:spLocks noChangeArrowheads="1" noTextEdit="1"/>
          </p:cNvSpPr>
          <p:nvPr>
            <p:ph type="sldImg" idx="2"/>
          </p:nvPr>
        </p:nvSpPr>
        <p:spPr bwMode="auto">
          <a:xfrm>
            <a:off x="1262063" y="722313"/>
            <a:ext cx="4792662" cy="3594100"/>
          </a:xfrm>
          <a:prstGeom prst="rect">
            <a:avLst/>
          </a:prstGeom>
          <a:noFill/>
          <a:ln w="12700">
            <a:solidFill>
              <a:schemeClr val="tx1"/>
            </a:solidFill>
            <a:miter lim="800000"/>
            <a:headEnd/>
            <a:tailEnd/>
          </a:ln>
        </p:spPr>
      </p:sp>
      <p:sp>
        <p:nvSpPr>
          <p:cNvPr id="48132" name="Rectangle 4"/>
          <p:cNvSpPr>
            <a:spLocks noChangeArrowheads="1"/>
          </p:cNvSpPr>
          <p:nvPr/>
        </p:nvSpPr>
        <p:spPr bwMode="auto">
          <a:xfrm>
            <a:off x="6831013" y="9178925"/>
            <a:ext cx="409575" cy="338138"/>
          </a:xfrm>
          <a:prstGeom prst="rect">
            <a:avLst/>
          </a:prstGeom>
          <a:noFill/>
          <a:ln w="12700">
            <a:noFill/>
            <a:miter lim="800000"/>
            <a:headEnd/>
            <a:tailEnd/>
          </a:ln>
        </p:spPr>
        <p:txBody>
          <a:bodyPr wrap="none" lIns="94253" tIns="46299" rIns="94253" bIns="46299" anchor="ctr">
            <a:spAutoFit/>
          </a:bodyPr>
          <a:lstStyle/>
          <a:p>
            <a:pPr algn="r" defTabSz="952500"/>
            <a:fld id="{C4962CBC-89C6-44D0-B0B6-994E69E4D42E}" type="slidenum">
              <a:rPr lang="en-US" sz="1500"/>
              <a:pPr algn="r" defTabSz="952500"/>
              <a:t>‹#›</a:t>
            </a:fld>
            <a:endParaRPr lang="en-US" sz="15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p:spPr>
        <p:txBody>
          <a:bodyPr/>
          <a:lstStyle/>
          <a:p>
            <a:endParaRPr lang="en-US" smtClean="0"/>
          </a:p>
        </p:txBody>
      </p:sp>
      <p:sp>
        <p:nvSpPr>
          <p:cNvPr id="49156" name="Header Placeholder 3"/>
          <p:cNvSpPr>
            <a:spLocks noGrp="1"/>
          </p:cNvSpPr>
          <p:nvPr>
            <p:ph type="hdr" sz="quarter" idx="4294967295"/>
          </p:nvPr>
        </p:nvSpPr>
        <p:spPr bwMode="auto">
          <a:xfrm>
            <a:off x="0" y="0"/>
            <a:ext cx="3170238" cy="479425"/>
          </a:xfrm>
          <a:prstGeom prst="rect">
            <a:avLst/>
          </a:prstGeom>
          <a:noFill/>
          <a:ln>
            <a:miter lim="800000"/>
            <a:headEnd/>
            <a:tailEnd/>
          </a:ln>
        </p:spPr>
        <p:txBody>
          <a:bodyPr lIns="96661" tIns="48331" rIns="96661" bIns="48331"/>
          <a:lstStyle/>
          <a:p>
            <a:endParaRPr lang="en-US"/>
          </a:p>
        </p:txBody>
      </p:sp>
      <p:sp>
        <p:nvSpPr>
          <p:cNvPr id="49157" name="Date Placeholder 4"/>
          <p:cNvSpPr>
            <a:spLocks noGrp="1"/>
          </p:cNvSpPr>
          <p:nvPr>
            <p:ph type="dt" sz="quarter" idx="4294967295"/>
          </p:nvPr>
        </p:nvSpPr>
        <p:spPr bwMode="auto">
          <a:xfrm>
            <a:off x="4143375" y="0"/>
            <a:ext cx="3170238" cy="479425"/>
          </a:xfrm>
          <a:prstGeom prst="rect">
            <a:avLst/>
          </a:prstGeom>
          <a:noFill/>
          <a:ln>
            <a:miter lim="800000"/>
            <a:headEnd/>
            <a:tailEnd/>
          </a:ln>
        </p:spPr>
        <p:txBody>
          <a:bodyPr lIns="96661" tIns="48331" rIns="96661" bIns="48331"/>
          <a:lstStyle/>
          <a:p>
            <a:fld id="{E216A117-D18D-47FF-9494-2C9CB7B7521E}" type="datetime8">
              <a:rPr lang="en-US"/>
              <a:pPr/>
              <a:t>5/11/2011 1:02 PM</a:t>
            </a:fld>
            <a:endParaRPr lang="en-US"/>
          </a:p>
        </p:txBody>
      </p:sp>
      <p:sp>
        <p:nvSpPr>
          <p:cNvPr id="49158" name="Footer Placeholder 5"/>
          <p:cNvSpPr>
            <a:spLocks noGrp="1"/>
          </p:cNvSpPr>
          <p:nvPr>
            <p:ph type="ftr" sz="quarter" idx="4294967295"/>
          </p:nvPr>
        </p:nvSpPr>
        <p:spPr bwMode="auto">
          <a:xfrm>
            <a:off x="0" y="9120188"/>
            <a:ext cx="3170238" cy="479425"/>
          </a:xfrm>
          <a:prstGeom prst="rect">
            <a:avLst/>
          </a:prstGeom>
          <a:noFill/>
          <a:ln>
            <a:miter lim="800000"/>
            <a:headEnd/>
            <a:tailEnd/>
          </a:ln>
        </p:spPr>
        <p:txBody>
          <a:bodyPr lIns="96661" tIns="48331" rIns="96661" bIns="48331"/>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a:p>
        </p:txBody>
      </p:sp>
      <p:sp>
        <p:nvSpPr>
          <p:cNvPr id="49159" name="Slide Number Placeholder 6"/>
          <p:cNvSpPr>
            <a:spLocks noGrp="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CC856786-42F0-4013-AC29-B4CF0BAEAC7F}" type="slidenum">
              <a:rPr lang="en-US"/>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p:spPr>
        <p:txBody>
          <a:bodyPr/>
          <a:lstStyle/>
          <a:p>
            <a:endParaRPr lang="en-US" smtClean="0"/>
          </a:p>
        </p:txBody>
      </p:sp>
      <p:sp>
        <p:nvSpPr>
          <p:cNvPr id="50180" name="Header Placeholder 3"/>
          <p:cNvSpPr>
            <a:spLocks noGrp="1"/>
          </p:cNvSpPr>
          <p:nvPr>
            <p:ph type="hdr" sz="quarter" idx="4294967295"/>
          </p:nvPr>
        </p:nvSpPr>
        <p:spPr bwMode="auto">
          <a:xfrm>
            <a:off x="0" y="0"/>
            <a:ext cx="3170238" cy="479425"/>
          </a:xfrm>
          <a:prstGeom prst="rect">
            <a:avLst/>
          </a:prstGeom>
          <a:noFill/>
          <a:ln>
            <a:miter lim="800000"/>
            <a:headEnd/>
            <a:tailEnd/>
          </a:ln>
        </p:spPr>
        <p:txBody>
          <a:bodyPr lIns="96661" tIns="48331" rIns="96661" bIns="48331"/>
          <a:lstStyle/>
          <a:p>
            <a:endParaRPr lang="en-US"/>
          </a:p>
        </p:txBody>
      </p:sp>
      <p:sp>
        <p:nvSpPr>
          <p:cNvPr id="50181" name="Date Placeholder 4"/>
          <p:cNvSpPr>
            <a:spLocks noGrp="1"/>
          </p:cNvSpPr>
          <p:nvPr>
            <p:ph type="dt" sz="quarter" idx="4294967295"/>
          </p:nvPr>
        </p:nvSpPr>
        <p:spPr bwMode="auto">
          <a:xfrm>
            <a:off x="4143375" y="0"/>
            <a:ext cx="3170238" cy="479425"/>
          </a:xfrm>
          <a:prstGeom prst="rect">
            <a:avLst/>
          </a:prstGeom>
          <a:noFill/>
          <a:ln>
            <a:miter lim="800000"/>
            <a:headEnd/>
            <a:tailEnd/>
          </a:ln>
        </p:spPr>
        <p:txBody>
          <a:bodyPr lIns="96661" tIns="48331" rIns="96661" bIns="48331"/>
          <a:lstStyle/>
          <a:p>
            <a:fld id="{66ECF71F-096E-4051-BAEF-2D36ED62CA06}" type="datetime8">
              <a:rPr lang="en-US"/>
              <a:pPr/>
              <a:t>5/11/2011 1:02 PM</a:t>
            </a:fld>
            <a:endParaRPr lang="en-US"/>
          </a:p>
        </p:txBody>
      </p:sp>
      <p:sp>
        <p:nvSpPr>
          <p:cNvPr id="50182" name="Footer Placeholder 5"/>
          <p:cNvSpPr>
            <a:spLocks noGrp="1"/>
          </p:cNvSpPr>
          <p:nvPr>
            <p:ph type="ftr" sz="quarter" idx="4294967295"/>
          </p:nvPr>
        </p:nvSpPr>
        <p:spPr bwMode="auto">
          <a:xfrm>
            <a:off x="0" y="9120188"/>
            <a:ext cx="3170238" cy="479425"/>
          </a:xfrm>
          <a:prstGeom prst="rect">
            <a:avLst/>
          </a:prstGeom>
          <a:noFill/>
          <a:ln>
            <a:miter lim="800000"/>
            <a:headEnd/>
            <a:tailEnd/>
          </a:ln>
        </p:spPr>
        <p:txBody>
          <a:bodyPr lIns="96661" tIns="48331" rIns="96661" bIns="48331"/>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a:p>
        </p:txBody>
      </p:sp>
      <p:sp>
        <p:nvSpPr>
          <p:cNvPr id="50183" name="Slide Number Placeholder 6"/>
          <p:cNvSpPr>
            <a:spLocks noGrp="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AE34C0FA-63F3-4EC7-B0C0-57E59936391D}" type="slidenum">
              <a:rPr lang="en-US"/>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09550"/>
            <a:ext cx="2038350"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09550"/>
            <a:ext cx="5962650"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9"/>
          <p:cNvGrpSpPr>
            <a:grpSpLocks/>
          </p:cNvGrpSpPr>
          <p:nvPr/>
        </p:nvGrpSpPr>
        <p:grpSpPr bwMode="auto">
          <a:xfrm>
            <a:off x="236538" y="0"/>
            <a:ext cx="8896350" cy="6845300"/>
            <a:chOff x="149" y="0"/>
            <a:chExt cx="5604" cy="4312"/>
          </a:xfrm>
        </p:grpSpPr>
        <p:sp>
          <p:nvSpPr>
            <p:cNvPr id="2" name="Rectangle 2"/>
            <p:cNvSpPr>
              <a:spLocks noChangeArrowheads="1"/>
            </p:cNvSpPr>
            <p:nvPr/>
          </p:nvSpPr>
          <p:spPr bwMode="auto">
            <a:xfrm>
              <a:off x="149" y="0"/>
              <a:ext cx="150" cy="4312"/>
            </a:xfrm>
            <a:prstGeom prst="rect">
              <a:avLst/>
            </a:prstGeom>
            <a:gradFill rotWithShape="0">
              <a:gsLst>
                <a:gs pos="0">
                  <a:srgbClr val="C0C0C0">
                    <a:gamma/>
                    <a:shade val="49804"/>
                    <a:invGamma/>
                  </a:srgbClr>
                </a:gs>
                <a:gs pos="100000">
                  <a:srgbClr val="C0C0C0"/>
                </a:gs>
              </a:gsLst>
              <a:lin ang="5400000" scaled="1"/>
            </a:gradFill>
            <a:ln w="25400">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 name="Rectangle 3"/>
            <p:cNvSpPr>
              <a:spLocks noChangeArrowheads="1"/>
            </p:cNvSpPr>
            <p:nvPr/>
          </p:nvSpPr>
          <p:spPr bwMode="auto">
            <a:xfrm>
              <a:off x="277" y="0"/>
              <a:ext cx="235" cy="2940"/>
            </a:xfrm>
            <a:prstGeom prst="rect">
              <a:avLst/>
            </a:prstGeom>
            <a:gradFill rotWithShape="0">
              <a:gsLst>
                <a:gs pos="0">
                  <a:srgbClr val="C0C0C0">
                    <a:gamma/>
                    <a:shade val="49804"/>
                    <a:invGamma/>
                  </a:srgbClr>
                </a:gs>
                <a:gs pos="100000">
                  <a:srgbClr val="C0C0C0"/>
                </a:gs>
              </a:gsLst>
              <a:lin ang="5400000" scaled="1"/>
            </a:gradFill>
            <a:ln w="25400">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 name="Rectangle 4"/>
            <p:cNvSpPr>
              <a:spLocks noChangeArrowheads="1"/>
            </p:cNvSpPr>
            <p:nvPr/>
          </p:nvSpPr>
          <p:spPr bwMode="auto">
            <a:xfrm>
              <a:off x="203" y="0"/>
              <a:ext cx="682" cy="2112"/>
            </a:xfrm>
            <a:prstGeom prst="rect">
              <a:avLst/>
            </a:prstGeom>
            <a:gradFill rotWithShape="0">
              <a:gsLst>
                <a:gs pos="0">
                  <a:srgbClr val="C0C0C0">
                    <a:gamma/>
                    <a:shade val="49804"/>
                    <a:invGamma/>
                  </a:srgbClr>
                </a:gs>
                <a:gs pos="100000">
                  <a:srgbClr val="C0C0C0"/>
                </a:gs>
              </a:gsLst>
              <a:lin ang="5400000" scaled="1"/>
            </a:gradFill>
            <a:ln w="25400">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256" y="0"/>
              <a:ext cx="192" cy="2448"/>
            </a:xfrm>
            <a:prstGeom prst="rect">
              <a:avLst/>
            </a:prstGeom>
            <a:solidFill>
              <a:schemeClr val="tx1"/>
            </a:solidFill>
            <a:ln w="25400">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 name="Rectangle 6"/>
            <p:cNvSpPr>
              <a:spLocks noChangeArrowheads="1"/>
            </p:cNvSpPr>
            <p:nvPr/>
          </p:nvSpPr>
          <p:spPr bwMode="auto">
            <a:xfrm>
              <a:off x="373" y="924"/>
              <a:ext cx="331" cy="768"/>
            </a:xfrm>
            <a:prstGeom prst="rect">
              <a:avLst/>
            </a:prstGeom>
            <a:solidFill>
              <a:schemeClr val="tx2"/>
            </a:solidFill>
            <a:ln w="25400">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31" name="Rectangle 7"/>
            <p:cNvSpPr>
              <a:spLocks noChangeArrowheads="1"/>
            </p:cNvSpPr>
            <p:nvPr/>
          </p:nvSpPr>
          <p:spPr bwMode="auto">
            <a:xfrm>
              <a:off x="320" y="888"/>
              <a:ext cx="5433" cy="84"/>
            </a:xfrm>
            <a:prstGeom prst="rect">
              <a:avLst/>
            </a:prstGeom>
            <a:gradFill rotWithShape="0">
              <a:gsLst>
                <a:gs pos="0">
                  <a:srgbClr val="C0C0C0">
                    <a:gamma/>
                    <a:shade val="49804"/>
                    <a:invGamma/>
                  </a:srgbClr>
                </a:gs>
                <a:gs pos="100000">
                  <a:srgbClr val="C0C0C0"/>
                </a:gs>
              </a:gsLst>
              <a:lin ang="5400000" scaled="1"/>
            </a:gradFill>
            <a:ln w="25400">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32" name="Line 8"/>
            <p:cNvSpPr>
              <a:spLocks noChangeShapeType="1"/>
            </p:cNvSpPr>
            <p:nvPr/>
          </p:nvSpPr>
          <p:spPr bwMode="auto">
            <a:xfrm>
              <a:off x="153" y="888"/>
              <a:ext cx="5596" cy="0"/>
            </a:xfrm>
            <a:prstGeom prst="line">
              <a:avLst/>
            </a:prstGeom>
            <a:noFill/>
            <a:ln w="12700">
              <a:solidFill>
                <a:schemeClr val="tx2"/>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1027" name="Rectangle 10"/>
          <p:cNvSpPr>
            <a:spLocks noGrp="1" noChangeArrowheads="1"/>
          </p:cNvSpPr>
          <p:nvPr>
            <p:ph type="title"/>
          </p:nvPr>
        </p:nvSpPr>
        <p:spPr bwMode="auto">
          <a:xfrm>
            <a:off x="762000" y="209550"/>
            <a:ext cx="7772400" cy="116205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1"/>
          <p:cNvSpPr>
            <a:spLocks noGrp="1" noChangeArrowheads="1"/>
          </p:cNvSpPr>
          <p:nvPr>
            <p:ph type="body" idx="1"/>
          </p:nvPr>
        </p:nvSpPr>
        <p:spPr bwMode="auto">
          <a:xfrm>
            <a:off x="1143000" y="18288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12"/>
          <p:cNvSpPr>
            <a:spLocks noChangeArrowheads="1"/>
          </p:cNvSpPr>
          <p:nvPr userDrawn="1"/>
        </p:nvSpPr>
        <p:spPr bwMode="auto">
          <a:xfrm>
            <a:off x="6632575" y="8216900"/>
            <a:ext cx="396875" cy="303213"/>
          </a:xfrm>
          <a:prstGeom prst="rect">
            <a:avLst/>
          </a:prstGeom>
          <a:noFill/>
          <a:ln w="12700">
            <a:noFill/>
            <a:miter lim="800000"/>
            <a:headEnd/>
            <a:tailEnd/>
          </a:ln>
        </p:spPr>
        <p:txBody>
          <a:bodyPr wrap="none" lIns="87466" tIns="42965" rIns="87466" bIns="42965" anchor="ctr">
            <a:spAutoFit/>
          </a:bodyPr>
          <a:lstStyle/>
          <a:p>
            <a:pPr algn="r" defTabSz="884238"/>
            <a:fld id="{8ACFD4A0-CF4D-4C4C-BC2C-603FBA8BF636}" type="slidenum">
              <a:rPr lang="en-US" sz="1400"/>
              <a:pPr algn="r" defTabSz="884238"/>
              <a:t>‹#›</a:t>
            </a:fld>
            <a:endParaRPr lang="en-US" sz="1400"/>
          </a:p>
        </p:txBody>
      </p:sp>
      <p:sp>
        <p:nvSpPr>
          <p:cNvPr id="1030" name="Rectangle 13"/>
          <p:cNvSpPr>
            <a:spLocks noChangeArrowheads="1"/>
          </p:cNvSpPr>
          <p:nvPr userDrawn="1"/>
        </p:nvSpPr>
        <p:spPr bwMode="auto">
          <a:xfrm>
            <a:off x="6784975" y="8369300"/>
            <a:ext cx="396875" cy="303213"/>
          </a:xfrm>
          <a:prstGeom prst="rect">
            <a:avLst/>
          </a:prstGeom>
          <a:noFill/>
          <a:ln w="12700">
            <a:noFill/>
            <a:miter lim="800000"/>
            <a:headEnd/>
            <a:tailEnd/>
          </a:ln>
        </p:spPr>
        <p:txBody>
          <a:bodyPr wrap="none" lIns="87466" tIns="42965" rIns="87466" bIns="42965" anchor="ctr">
            <a:spAutoFit/>
          </a:bodyPr>
          <a:lstStyle/>
          <a:p>
            <a:pPr algn="r" defTabSz="884238"/>
            <a:fld id="{3F6EEA64-7011-42D4-82F8-B455BA19345A}" type="slidenum">
              <a:rPr lang="en-US" sz="1400"/>
              <a:pPr algn="r" defTabSz="884238"/>
              <a:t>‹#›</a:t>
            </a:fld>
            <a:endParaRPr lang="en-US" sz="1400"/>
          </a:p>
        </p:txBody>
      </p:sp>
      <p:sp>
        <p:nvSpPr>
          <p:cNvPr id="1038" name="Text Box 14"/>
          <p:cNvSpPr txBox="1">
            <a:spLocks noChangeArrowheads="1"/>
          </p:cNvSpPr>
          <p:nvPr userDrawn="1"/>
        </p:nvSpPr>
        <p:spPr bwMode="auto">
          <a:xfrm>
            <a:off x="0" y="0"/>
            <a:ext cx="184150" cy="519113"/>
          </a:xfrm>
          <a:prstGeom prst="rect">
            <a:avLst/>
          </a:prstGeom>
          <a:noFill/>
          <a:ln w="12700">
            <a:noFill/>
            <a:miter lim="800000"/>
            <a:headEnd/>
            <a:tailEnd/>
          </a:ln>
          <a:effectLst/>
        </p:spPr>
        <p:txBody>
          <a:bodyPr wrap="none">
            <a:spAutoFit/>
          </a:bodyPr>
          <a:lstStyle/>
          <a:p>
            <a:pPr>
              <a:defRPr/>
            </a:pPr>
            <a:endParaRPr lang="en-US" dirty="0">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eaLnBrk="0" fontAlgn="base" hangingPunct="0">
        <a:spcBef>
          <a:spcPct val="0"/>
        </a:spcBef>
        <a:spcAft>
          <a:spcPct val="0"/>
        </a:spcAft>
        <a:defRPr sz="4400" i="1">
          <a:solidFill>
            <a:schemeClr val="tx2"/>
          </a:solidFill>
          <a:latin typeface="Times New Roman" pitchFamily="18" charset="0"/>
        </a:defRPr>
      </a:lvl6pPr>
      <a:lvl7pPr marL="914400" algn="l" rtl="0" eaLnBrk="0" fontAlgn="base" hangingPunct="0">
        <a:spcBef>
          <a:spcPct val="0"/>
        </a:spcBef>
        <a:spcAft>
          <a:spcPct val="0"/>
        </a:spcAft>
        <a:defRPr sz="4400" i="1">
          <a:solidFill>
            <a:schemeClr val="tx2"/>
          </a:solidFill>
          <a:latin typeface="Times New Roman" pitchFamily="18" charset="0"/>
        </a:defRPr>
      </a:lvl7pPr>
      <a:lvl8pPr marL="1371600" algn="l" rtl="0" eaLnBrk="0" fontAlgn="base" hangingPunct="0">
        <a:spcBef>
          <a:spcPct val="0"/>
        </a:spcBef>
        <a:spcAft>
          <a:spcPct val="0"/>
        </a:spcAft>
        <a:defRPr sz="4400" i="1">
          <a:solidFill>
            <a:schemeClr val="tx2"/>
          </a:solidFill>
          <a:latin typeface="Times New Roman" pitchFamily="18" charset="0"/>
        </a:defRPr>
      </a:lvl8pPr>
      <a:lvl9pPr marL="1828800" algn="l"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i="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i="1">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i="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i="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i="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i="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i="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55613" y="412750"/>
            <a:ext cx="8458200" cy="2336800"/>
          </a:xfrm>
          <a:prstGeom prst="rect">
            <a:avLst/>
          </a:prstGeom>
          <a:noFill/>
          <a:ln w="12700">
            <a:noFill/>
            <a:miter lim="800000"/>
            <a:headEnd/>
            <a:tailEnd/>
          </a:ln>
        </p:spPr>
        <p:txBody>
          <a:bodyPr lIns="90488" tIns="44450" rIns="90488" bIns="44450"/>
          <a:lstStyle/>
          <a:p>
            <a:pPr marL="342900" indent="-342900" algn="r">
              <a:spcBef>
                <a:spcPct val="20000"/>
              </a:spcBef>
              <a:buClr>
                <a:schemeClr val="tx2"/>
              </a:buClr>
              <a:buSzPct val="75000"/>
              <a:buFont typeface="Monotype Sorts" pitchFamily="2" charset="2"/>
              <a:buNone/>
            </a:pPr>
            <a:endParaRPr lang="en-US" sz="1800" b="1" dirty="0">
              <a:solidFill>
                <a:srgbClr val="000000"/>
              </a:solidFill>
            </a:endParaRPr>
          </a:p>
          <a:p>
            <a:pPr marL="342900" indent="-342900" algn="r">
              <a:spcBef>
                <a:spcPct val="20000"/>
              </a:spcBef>
              <a:buClr>
                <a:schemeClr val="tx2"/>
              </a:buClr>
              <a:buSzPct val="75000"/>
              <a:buFont typeface="Monotype Sorts" pitchFamily="2" charset="2"/>
              <a:buNone/>
            </a:pPr>
            <a:endParaRPr lang="en-US" sz="4000" b="1" dirty="0">
              <a:solidFill>
                <a:schemeClr val="tx2"/>
              </a:solidFill>
            </a:endParaRPr>
          </a:p>
          <a:p>
            <a:pPr marL="342900" indent="-342900" algn="r">
              <a:spcBef>
                <a:spcPct val="20000"/>
              </a:spcBef>
              <a:buClr>
                <a:schemeClr val="tx2"/>
              </a:buClr>
              <a:buSzPct val="75000"/>
              <a:buFont typeface="Monotype Sorts" pitchFamily="2" charset="2"/>
              <a:buNone/>
            </a:pPr>
            <a:r>
              <a:rPr lang="en-US" sz="4000" b="1" dirty="0">
                <a:solidFill>
                  <a:schemeClr val="tx2"/>
                </a:solidFill>
              </a:rPr>
              <a:t>Best Practices in Transit Rider Survey Data Collection </a:t>
            </a:r>
            <a:r>
              <a:rPr lang="en-US" sz="1800" dirty="0">
                <a:solidFill>
                  <a:srgbClr val="000000"/>
                </a:solidFill>
              </a:rPr>
              <a:t/>
            </a:r>
            <a:br>
              <a:rPr lang="en-US" sz="1800" dirty="0">
                <a:solidFill>
                  <a:srgbClr val="000000"/>
                </a:solidFill>
              </a:rPr>
            </a:br>
            <a:endParaRPr lang="en-US" sz="4000" b="1" dirty="0">
              <a:solidFill>
                <a:schemeClr val="tx2"/>
              </a:solidFill>
            </a:endParaRPr>
          </a:p>
          <a:p>
            <a:pPr marL="342900" indent="-342900" algn="r">
              <a:spcBef>
                <a:spcPct val="20000"/>
              </a:spcBef>
              <a:buClr>
                <a:schemeClr val="tx2"/>
              </a:buClr>
              <a:buSzPct val="75000"/>
              <a:buFont typeface="Monotype Sorts" pitchFamily="2" charset="2"/>
              <a:buNone/>
            </a:pPr>
            <a:endParaRPr lang="en-US" sz="2000" b="1" dirty="0">
              <a:solidFill>
                <a:srgbClr val="000000"/>
              </a:solidFill>
            </a:endParaRPr>
          </a:p>
          <a:p>
            <a:pPr marL="342900" indent="-342900" algn="r">
              <a:buClr>
                <a:schemeClr val="tx2"/>
              </a:buClr>
              <a:buSzPct val="75000"/>
              <a:buFont typeface="Monotype Sorts" pitchFamily="2" charset="2"/>
              <a:buNone/>
            </a:pPr>
            <a:r>
              <a:rPr lang="en-US" sz="4000" b="1" dirty="0"/>
              <a:t>Chris </a:t>
            </a:r>
            <a:r>
              <a:rPr lang="en-US" sz="4000" b="1" dirty="0" err="1"/>
              <a:t>Tatham</a:t>
            </a:r>
            <a:endParaRPr lang="en-US" sz="4000" b="1" dirty="0"/>
          </a:p>
          <a:p>
            <a:pPr marL="342900" indent="-342900" algn="r">
              <a:buClr>
                <a:schemeClr val="tx2"/>
              </a:buClr>
              <a:buSzPct val="75000"/>
              <a:buFont typeface="Monotype Sorts" pitchFamily="2" charset="2"/>
              <a:buNone/>
            </a:pPr>
            <a:r>
              <a:rPr lang="en-US" sz="1500" b="1" dirty="0"/>
              <a:t>Sr. Vice President, CEO, ETC Institute</a:t>
            </a:r>
          </a:p>
          <a:p>
            <a:pPr marL="342900" indent="-342900" algn="r">
              <a:buClr>
                <a:schemeClr val="tx2"/>
              </a:buClr>
              <a:buSzPct val="75000"/>
              <a:buFont typeface="Monotype Sorts" pitchFamily="2" charset="2"/>
              <a:buNone/>
            </a:pPr>
            <a:r>
              <a:rPr lang="en-US" sz="1500" b="1" dirty="0"/>
              <a:t>725 W. Frontier Circle</a:t>
            </a:r>
          </a:p>
          <a:p>
            <a:pPr marL="342900" indent="-342900" algn="r">
              <a:buClr>
                <a:schemeClr val="tx2"/>
              </a:buClr>
              <a:buSzPct val="75000"/>
              <a:buFont typeface="Monotype Sorts" pitchFamily="2" charset="2"/>
              <a:buNone/>
            </a:pPr>
            <a:r>
              <a:rPr lang="en-US" sz="1500" b="1" dirty="0"/>
              <a:t>Olathe, KS 66061</a:t>
            </a:r>
          </a:p>
          <a:p>
            <a:pPr marL="342900" indent="-342900" algn="r">
              <a:buClr>
                <a:schemeClr val="tx2"/>
              </a:buClr>
              <a:buSzPct val="75000"/>
              <a:buFont typeface="Monotype Sorts" pitchFamily="2" charset="2"/>
              <a:buNone/>
            </a:pPr>
            <a:r>
              <a:rPr lang="en-US" sz="1500" b="1" dirty="0"/>
              <a:t>913-254-4512</a:t>
            </a:r>
          </a:p>
          <a:p>
            <a:pPr marL="342900" indent="-342900" algn="r">
              <a:buClr>
                <a:schemeClr val="tx2"/>
              </a:buClr>
              <a:buSzPct val="75000"/>
              <a:buFont typeface="Monotype Sorts" pitchFamily="2" charset="2"/>
              <a:buNone/>
            </a:pPr>
            <a:r>
              <a:rPr lang="en-US" sz="1500" b="1" dirty="0"/>
              <a:t>ctatham@etcinstitute.com</a:t>
            </a:r>
          </a:p>
          <a:p>
            <a:pPr marL="342900" indent="-342900" algn="r">
              <a:spcBef>
                <a:spcPct val="20000"/>
              </a:spcBef>
              <a:buClr>
                <a:schemeClr val="tx2"/>
              </a:buClr>
              <a:buSzPct val="75000"/>
              <a:buFont typeface="Monotype Sorts" pitchFamily="2" charset="2"/>
              <a:buNone/>
            </a:pPr>
            <a:endParaRPr lang="en-US" sz="1800" b="1" dirty="0">
              <a:solidFill>
                <a:srgbClr val="000000"/>
              </a:solidFill>
            </a:endParaRPr>
          </a:p>
          <a:p>
            <a:pPr marL="342900" indent="-342900" algn="r">
              <a:spcBef>
                <a:spcPct val="20000"/>
              </a:spcBef>
              <a:buClr>
                <a:schemeClr val="tx2"/>
              </a:buClr>
              <a:buSzPct val="75000"/>
              <a:buFont typeface="Monotype Sorts" pitchFamily="2" charset="2"/>
              <a:buNone/>
            </a:pPr>
            <a:r>
              <a:rPr lang="en-US" sz="1800" b="1" dirty="0">
                <a:solidFill>
                  <a:srgbClr val="000000"/>
                </a:solidFill>
              </a:rPr>
              <a:t>May 11, 2011</a:t>
            </a:r>
            <a:endParaRPr lang="en-US" sz="1800" b="1" dirty="0"/>
          </a:p>
          <a:p>
            <a:pPr marL="342900" indent="-342900" algn="r">
              <a:spcBef>
                <a:spcPct val="20000"/>
              </a:spcBef>
              <a:buClr>
                <a:schemeClr val="tx2"/>
              </a:buClr>
              <a:buSzPct val="75000"/>
              <a:buFont typeface="Monotype Sorts" pitchFamily="2" charset="2"/>
              <a:buNone/>
            </a:pPr>
            <a:endParaRPr lang="en-US" sz="18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preferRelativeResize="0">
            <a:picLocks noChangeAspect="1" noChangeArrowheads="1"/>
          </p:cNvPicPr>
          <p:nvPr/>
        </p:nvPicPr>
        <p:blipFill>
          <a:blip r:embed="rId2" cstate="print"/>
          <a:srcRect/>
          <a:stretch>
            <a:fillRect/>
          </a:stretch>
        </p:blipFill>
        <p:spPr bwMode="auto">
          <a:xfrm>
            <a:off x="333375" y="619125"/>
            <a:ext cx="8408988" cy="5253038"/>
          </a:xfrm>
          <a:prstGeom prst="rect">
            <a:avLst/>
          </a:prstGeom>
          <a:noFill/>
          <a:ln w="9525">
            <a:noFill/>
            <a:miter lim="800000"/>
            <a:headEnd/>
            <a:tailEnd/>
          </a:ln>
        </p:spPr>
      </p:pic>
      <p:sp>
        <p:nvSpPr>
          <p:cNvPr id="23555" name="Rectangle 3"/>
          <p:cNvSpPr>
            <a:spLocks noChangeArrowheads="1"/>
          </p:cNvSpPr>
          <p:nvPr/>
        </p:nvSpPr>
        <p:spPr bwMode="auto">
          <a:xfrm>
            <a:off x="-76200" y="0"/>
            <a:ext cx="9220200" cy="8159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How Tablet PCs Work in the Field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preferRelativeResize="0">
            <a:picLocks noChangeAspect="1" noChangeArrowheads="1"/>
          </p:cNvPicPr>
          <p:nvPr/>
        </p:nvPicPr>
        <p:blipFill>
          <a:blip r:embed="rId2" cstate="print"/>
          <a:srcRect/>
          <a:stretch>
            <a:fillRect/>
          </a:stretch>
        </p:blipFill>
        <p:spPr bwMode="auto">
          <a:xfrm>
            <a:off x="333375" y="619125"/>
            <a:ext cx="8408988" cy="5253038"/>
          </a:xfrm>
          <a:prstGeom prst="rect">
            <a:avLst/>
          </a:prstGeom>
          <a:noFill/>
          <a:ln w="9525">
            <a:noFill/>
            <a:miter lim="800000"/>
            <a:headEnd/>
            <a:tailEnd/>
          </a:ln>
        </p:spPr>
      </p:pic>
      <p:sp>
        <p:nvSpPr>
          <p:cNvPr id="24579" name="Rectangle 3"/>
          <p:cNvSpPr>
            <a:spLocks noChangeArrowheads="1"/>
          </p:cNvSpPr>
          <p:nvPr/>
        </p:nvSpPr>
        <p:spPr bwMode="auto">
          <a:xfrm>
            <a:off x="-76200" y="0"/>
            <a:ext cx="9220200" cy="8159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How Tablet PCs Work in the Field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preferRelativeResize="0">
            <a:picLocks noChangeAspect="1" noChangeArrowheads="1"/>
          </p:cNvPicPr>
          <p:nvPr/>
        </p:nvPicPr>
        <p:blipFill>
          <a:blip r:embed="rId2" cstate="print"/>
          <a:srcRect/>
          <a:stretch>
            <a:fillRect/>
          </a:stretch>
        </p:blipFill>
        <p:spPr bwMode="auto">
          <a:xfrm>
            <a:off x="333375" y="619125"/>
            <a:ext cx="8408988" cy="5253038"/>
          </a:xfrm>
          <a:prstGeom prst="rect">
            <a:avLst/>
          </a:prstGeom>
          <a:noFill/>
          <a:ln w="9525">
            <a:noFill/>
            <a:miter lim="800000"/>
            <a:headEnd/>
            <a:tailEnd/>
          </a:ln>
        </p:spPr>
      </p:pic>
      <p:sp>
        <p:nvSpPr>
          <p:cNvPr id="25603" name="Rectangle 3"/>
          <p:cNvSpPr>
            <a:spLocks noChangeArrowheads="1"/>
          </p:cNvSpPr>
          <p:nvPr/>
        </p:nvSpPr>
        <p:spPr bwMode="auto">
          <a:xfrm>
            <a:off x="-76200" y="0"/>
            <a:ext cx="9220200" cy="8159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How Tablet PCs Work in the Field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preferRelativeResize="0">
            <a:picLocks noChangeAspect="1" noChangeArrowheads="1"/>
          </p:cNvPicPr>
          <p:nvPr/>
        </p:nvPicPr>
        <p:blipFill>
          <a:blip r:embed="rId2" cstate="print"/>
          <a:srcRect/>
          <a:stretch>
            <a:fillRect/>
          </a:stretch>
        </p:blipFill>
        <p:spPr bwMode="auto">
          <a:xfrm>
            <a:off x="333375" y="619125"/>
            <a:ext cx="8408988" cy="5253038"/>
          </a:xfrm>
          <a:prstGeom prst="rect">
            <a:avLst/>
          </a:prstGeom>
          <a:noFill/>
          <a:ln w="9525">
            <a:noFill/>
            <a:miter lim="800000"/>
            <a:headEnd/>
            <a:tailEnd/>
          </a:ln>
        </p:spPr>
      </p:pic>
      <p:sp>
        <p:nvSpPr>
          <p:cNvPr id="26627" name="Rectangle 3"/>
          <p:cNvSpPr>
            <a:spLocks noChangeArrowheads="1"/>
          </p:cNvSpPr>
          <p:nvPr/>
        </p:nvSpPr>
        <p:spPr bwMode="auto">
          <a:xfrm>
            <a:off x="-76200" y="0"/>
            <a:ext cx="9220200" cy="8159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How Tablet PCs Work in the Field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preferRelativeResize="0">
            <a:picLocks noChangeAspect="1" noChangeArrowheads="1"/>
          </p:cNvPicPr>
          <p:nvPr/>
        </p:nvPicPr>
        <p:blipFill>
          <a:blip r:embed="rId2" cstate="print"/>
          <a:srcRect/>
          <a:stretch>
            <a:fillRect/>
          </a:stretch>
        </p:blipFill>
        <p:spPr bwMode="auto">
          <a:xfrm>
            <a:off x="333375" y="619125"/>
            <a:ext cx="8408988" cy="5253038"/>
          </a:xfrm>
          <a:prstGeom prst="rect">
            <a:avLst/>
          </a:prstGeom>
          <a:noFill/>
          <a:ln w="9525">
            <a:noFill/>
            <a:miter lim="800000"/>
            <a:headEnd/>
            <a:tailEnd/>
          </a:ln>
        </p:spPr>
      </p:pic>
      <p:sp>
        <p:nvSpPr>
          <p:cNvPr id="27651" name="AutoShape 3"/>
          <p:cNvSpPr>
            <a:spLocks noChangeArrowheads="1"/>
          </p:cNvSpPr>
          <p:nvPr/>
        </p:nvSpPr>
        <p:spPr bwMode="auto">
          <a:xfrm>
            <a:off x="5181600" y="3429000"/>
            <a:ext cx="2743200" cy="1295400"/>
          </a:xfrm>
          <a:prstGeom prst="wedgeRoundRectCallout">
            <a:avLst>
              <a:gd name="adj1" fmla="val -51852"/>
              <a:gd name="adj2" fmla="val -94977"/>
              <a:gd name="adj3" fmla="val 16667"/>
            </a:avLst>
          </a:prstGeom>
          <a:solidFill>
            <a:schemeClr val="accent1"/>
          </a:solidFill>
          <a:ln w="9525">
            <a:solidFill>
              <a:schemeClr val="tx1"/>
            </a:solidFill>
            <a:miter lim="800000"/>
            <a:headEnd/>
            <a:tailEnd/>
          </a:ln>
        </p:spPr>
        <p:txBody>
          <a:bodyPr wrap="none" anchor="ctr"/>
          <a:lstStyle/>
          <a:p>
            <a:pPr algn="ctr"/>
            <a:r>
              <a:rPr lang="en-US" sz="1400"/>
              <a:t>Zoomed-in.</a:t>
            </a:r>
          </a:p>
          <a:p>
            <a:pPr algn="ctr"/>
            <a:r>
              <a:rPr lang="en-US" sz="1400"/>
              <a:t>Selected stop flagged in</a:t>
            </a:r>
          </a:p>
          <a:p>
            <a:pPr algn="ctr"/>
            <a:r>
              <a:rPr lang="en-US" sz="1400"/>
              <a:t>yellow. Stop ID, coordinates, </a:t>
            </a:r>
          </a:p>
          <a:p>
            <a:pPr algn="ctr"/>
            <a:r>
              <a:rPr lang="en-US" sz="1400"/>
              <a:t>and name saved to </a:t>
            </a:r>
          </a:p>
          <a:p>
            <a:pPr algn="ctr"/>
            <a:r>
              <a:rPr lang="en-US" sz="1400"/>
              <a:t>survey record.  </a:t>
            </a:r>
          </a:p>
        </p:txBody>
      </p:sp>
      <p:sp>
        <p:nvSpPr>
          <p:cNvPr id="27652" name="Rectangle 3"/>
          <p:cNvSpPr>
            <a:spLocks noChangeArrowheads="1"/>
          </p:cNvSpPr>
          <p:nvPr/>
        </p:nvSpPr>
        <p:spPr bwMode="auto">
          <a:xfrm>
            <a:off x="-76200" y="0"/>
            <a:ext cx="9220200" cy="8159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How Tablet PCs Work in the Field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preferRelativeResize="0">
            <a:picLocks noChangeAspect="1" noChangeArrowheads="1"/>
          </p:cNvPicPr>
          <p:nvPr/>
        </p:nvPicPr>
        <p:blipFill>
          <a:blip r:embed="rId2" cstate="print"/>
          <a:srcRect/>
          <a:stretch>
            <a:fillRect/>
          </a:stretch>
        </p:blipFill>
        <p:spPr bwMode="auto">
          <a:xfrm>
            <a:off x="333375" y="619125"/>
            <a:ext cx="8408988" cy="5253038"/>
          </a:xfrm>
          <a:prstGeom prst="rect">
            <a:avLst/>
          </a:prstGeom>
          <a:noFill/>
          <a:ln w="9525">
            <a:noFill/>
            <a:miter lim="800000"/>
            <a:headEnd/>
            <a:tailEnd/>
          </a:ln>
        </p:spPr>
      </p:pic>
      <p:sp>
        <p:nvSpPr>
          <p:cNvPr id="28675" name="AutoShape 3"/>
          <p:cNvSpPr>
            <a:spLocks noChangeArrowheads="1"/>
          </p:cNvSpPr>
          <p:nvPr/>
        </p:nvSpPr>
        <p:spPr bwMode="auto">
          <a:xfrm>
            <a:off x="5867400" y="5105400"/>
            <a:ext cx="2743200" cy="1295400"/>
          </a:xfrm>
          <a:prstGeom prst="wedgeRoundRectCallout">
            <a:avLst>
              <a:gd name="adj1" fmla="val -71472"/>
              <a:gd name="adj2" fmla="val -149019"/>
              <a:gd name="adj3" fmla="val 16667"/>
            </a:avLst>
          </a:prstGeom>
          <a:solidFill>
            <a:schemeClr val="accent1"/>
          </a:solidFill>
          <a:ln w="9525">
            <a:solidFill>
              <a:schemeClr val="tx1"/>
            </a:solidFill>
            <a:miter lim="800000"/>
            <a:headEnd/>
            <a:tailEnd/>
          </a:ln>
        </p:spPr>
        <p:txBody>
          <a:bodyPr wrap="none" anchor="ctr"/>
          <a:lstStyle/>
          <a:p>
            <a:pPr algn="ctr"/>
            <a:r>
              <a:rPr lang="en-US" sz="1400"/>
              <a:t>Zoomed-in.</a:t>
            </a:r>
          </a:p>
          <a:p>
            <a:pPr algn="ctr"/>
            <a:r>
              <a:rPr lang="en-US" sz="1400"/>
              <a:t>Selected stop flagged in</a:t>
            </a:r>
          </a:p>
          <a:p>
            <a:pPr algn="ctr"/>
            <a:r>
              <a:rPr lang="en-US" sz="1400"/>
              <a:t>yellow. Stop ID, coordinates, </a:t>
            </a:r>
          </a:p>
          <a:p>
            <a:pPr algn="ctr"/>
            <a:r>
              <a:rPr lang="en-US" sz="1400"/>
              <a:t>and name saved to </a:t>
            </a:r>
          </a:p>
          <a:p>
            <a:pPr algn="ctr"/>
            <a:r>
              <a:rPr lang="en-US" sz="1400"/>
              <a:t>survey record.  </a:t>
            </a:r>
          </a:p>
        </p:txBody>
      </p:sp>
      <p:sp>
        <p:nvSpPr>
          <p:cNvPr id="28676" name="Rectangle 3"/>
          <p:cNvSpPr>
            <a:spLocks noChangeArrowheads="1"/>
          </p:cNvSpPr>
          <p:nvPr/>
        </p:nvSpPr>
        <p:spPr bwMode="auto">
          <a:xfrm>
            <a:off x="-76200" y="0"/>
            <a:ext cx="9220200" cy="8159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How Tablet PCs Work in the Field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47800" y="1524000"/>
            <a:ext cx="7696200" cy="4114800"/>
          </a:xfrm>
          <a:prstGeom prst="rect">
            <a:avLst/>
          </a:prstGeom>
          <a:noFill/>
          <a:ln w="12700">
            <a:noFill/>
            <a:miter lim="800000"/>
            <a:headEnd/>
            <a:tailEnd/>
          </a:ln>
        </p:spPr>
        <p:txBody>
          <a:bodyPr lIns="90488" tIns="44450" rIns="90488" bIns="44450"/>
          <a:lstStyle/>
          <a:p>
            <a:pPr marL="342900" indent="-342900">
              <a:spcBef>
                <a:spcPct val="20000"/>
              </a:spcBef>
              <a:buClr>
                <a:schemeClr val="tx2"/>
              </a:buClr>
              <a:buSzPct val="75000"/>
              <a:buFont typeface="Monotype Sorts" pitchFamily="2" charset="2"/>
              <a:buChar char="n"/>
            </a:pPr>
            <a:endParaRPr lang="en-US" sz="1800"/>
          </a:p>
        </p:txBody>
      </p:sp>
      <p:sp>
        <p:nvSpPr>
          <p:cNvPr id="29699" name="Rectangle 4"/>
          <p:cNvSpPr>
            <a:spLocks noChangeArrowheads="1"/>
          </p:cNvSpPr>
          <p:nvPr/>
        </p:nvSpPr>
        <p:spPr bwMode="auto">
          <a:xfrm>
            <a:off x="-76200" y="0"/>
            <a:ext cx="9220200" cy="1371600"/>
          </a:xfrm>
          <a:prstGeom prst="rect">
            <a:avLst/>
          </a:prstGeom>
          <a:solidFill>
            <a:srgbClr val="000066"/>
          </a:solidFill>
          <a:ln w="12700">
            <a:noFill/>
            <a:miter lim="800000"/>
            <a:headEnd/>
            <a:tailEnd/>
          </a:ln>
        </p:spPr>
        <p:txBody>
          <a:bodyPr lIns="90488" tIns="44450" rIns="90488" bIns="44450" anchor="b"/>
          <a:lstStyle/>
          <a:p>
            <a:pPr marL="342900"/>
            <a:endParaRPr lang="en-US" sz="2400" b="1" i="0">
              <a:solidFill>
                <a:srgbClr val="FFFFFF"/>
              </a:solidFill>
              <a:latin typeface="Times New Roman" pitchFamily="18" charset="0"/>
            </a:endParaRPr>
          </a:p>
          <a:p>
            <a:pPr marL="342900"/>
            <a:r>
              <a:rPr lang="en-US" sz="3600" b="1">
                <a:solidFill>
                  <a:srgbClr val="FFFFFF"/>
                </a:solidFill>
                <a:latin typeface="Times New Roman" pitchFamily="18" charset="0"/>
              </a:rPr>
              <a:t>2.  GPS-Based Boarding/Alighting Counts</a:t>
            </a:r>
          </a:p>
        </p:txBody>
      </p:sp>
      <p:sp>
        <p:nvSpPr>
          <p:cNvPr id="4" name="Rectangle 2"/>
          <p:cNvSpPr txBox="1">
            <a:spLocks noChangeArrowheads="1"/>
          </p:cNvSpPr>
          <p:nvPr/>
        </p:nvSpPr>
        <p:spPr>
          <a:xfrm>
            <a:off x="504825" y="1174750"/>
            <a:ext cx="8305800" cy="4114800"/>
          </a:xfrm>
          <a:prstGeom prst="rect">
            <a:avLst/>
          </a:prstGeom>
          <a:noFill/>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i="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i="1">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i="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i="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i="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i="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i="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i="1">
                <a:solidFill>
                  <a:schemeClr val="tx1"/>
                </a:solidFill>
                <a:latin typeface="+mn-lt"/>
              </a:defRPr>
            </a:lvl9pPr>
          </a:lstStyle>
          <a:p>
            <a:pPr>
              <a:lnSpc>
                <a:spcPct val="80000"/>
              </a:lnSpc>
              <a:defRPr/>
            </a:pPr>
            <a:endParaRPr lang="en-US" i="0" dirty="0" smtClean="0"/>
          </a:p>
          <a:p>
            <a:pPr>
              <a:lnSpc>
                <a:spcPct val="80000"/>
              </a:lnSpc>
              <a:defRPr/>
            </a:pPr>
            <a:r>
              <a:rPr lang="en-US" i="0" dirty="0" smtClean="0"/>
              <a:t>Improves accuracy of the boarding and alighting locations</a:t>
            </a:r>
          </a:p>
          <a:p>
            <a:pPr lvl="1">
              <a:lnSpc>
                <a:spcPct val="80000"/>
              </a:lnSpc>
              <a:defRPr/>
            </a:pPr>
            <a:endParaRPr lang="en-US" sz="1000" i="0" dirty="0" smtClean="0"/>
          </a:p>
          <a:p>
            <a:pPr>
              <a:lnSpc>
                <a:spcPct val="80000"/>
              </a:lnSpc>
              <a:defRPr/>
            </a:pPr>
            <a:r>
              <a:rPr lang="en-US" i="0" dirty="0" smtClean="0"/>
              <a:t>Helps agencies locate the actual boarding location if good stop address information is not available</a:t>
            </a:r>
          </a:p>
          <a:p>
            <a:pPr lvl="1">
              <a:lnSpc>
                <a:spcPct val="80000"/>
              </a:lnSpc>
              <a:defRPr/>
            </a:pPr>
            <a:r>
              <a:rPr lang="en-US" i="0" dirty="0" smtClean="0"/>
              <a:t>Build accurate stop lists for specific routes</a:t>
            </a:r>
          </a:p>
          <a:p>
            <a:pPr>
              <a:lnSpc>
                <a:spcPct val="80000"/>
              </a:lnSpc>
              <a:defRPr/>
            </a:pPr>
            <a:r>
              <a:rPr lang="en-US" i="0" dirty="0" smtClean="0"/>
              <a:t>Helps link boarding and alighting counts with survey data ‘</a:t>
            </a:r>
          </a:p>
          <a:p>
            <a:pPr marL="457200" lvl="1" indent="0">
              <a:lnSpc>
                <a:spcPct val="80000"/>
              </a:lnSpc>
              <a:buFontTx/>
              <a:buNone/>
              <a:defRPr/>
            </a:pPr>
            <a:endParaRPr lang="en-US" i="0" dirty="0" smtClean="0"/>
          </a:p>
          <a:p>
            <a:pPr marL="457200" lvl="1" indent="0">
              <a:lnSpc>
                <a:spcPct val="80000"/>
              </a:lnSpc>
              <a:buFontTx/>
              <a:buNone/>
              <a:defRPr/>
            </a:pPr>
            <a:r>
              <a:rPr lang="en-US" i="0" dirty="0" smtClean="0"/>
              <a:t>  </a:t>
            </a:r>
          </a:p>
          <a:p>
            <a:pPr lvl="1">
              <a:lnSpc>
                <a:spcPct val="80000"/>
              </a:lnSpc>
              <a:defRPr/>
            </a:pPr>
            <a:endParaRPr lang="en-US" i="0" dirty="0" smtClean="0"/>
          </a:p>
          <a:p>
            <a:pPr>
              <a:lnSpc>
                <a:spcPct val="80000"/>
              </a:lnSpc>
              <a:defRPr/>
            </a:pPr>
            <a:endParaRPr lang="en-US" i="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938213" y="700088"/>
            <a:ext cx="7267575"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938213" y="700088"/>
            <a:ext cx="7267575"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938213" y="700088"/>
            <a:ext cx="7267575"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0" y="0"/>
            <a:ext cx="9220200" cy="14001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  </a:t>
            </a:r>
          </a:p>
        </p:txBody>
      </p:sp>
      <p:sp>
        <p:nvSpPr>
          <p:cNvPr id="15363" name="Rectangle 2"/>
          <p:cNvSpPr>
            <a:spLocks noGrp="1" noChangeArrowheads="1"/>
          </p:cNvSpPr>
          <p:nvPr>
            <p:ph type="body" idx="1"/>
          </p:nvPr>
        </p:nvSpPr>
        <p:spPr>
          <a:xfrm>
            <a:off x="504825" y="1406525"/>
            <a:ext cx="8501063" cy="4114800"/>
          </a:xfrm>
          <a:noFill/>
        </p:spPr>
        <p:txBody>
          <a:bodyPr/>
          <a:lstStyle/>
          <a:p>
            <a:pPr>
              <a:lnSpc>
                <a:spcPct val="80000"/>
              </a:lnSpc>
            </a:pPr>
            <a:endParaRPr lang="en-US" i="0" smtClean="0"/>
          </a:p>
          <a:p>
            <a:pPr>
              <a:lnSpc>
                <a:spcPct val="80000"/>
              </a:lnSpc>
            </a:pPr>
            <a:r>
              <a:rPr lang="en-US" i="0" smtClean="0"/>
              <a:t>Challenges with On-Board Data Collection</a:t>
            </a:r>
          </a:p>
          <a:p>
            <a:pPr>
              <a:lnSpc>
                <a:spcPct val="80000"/>
              </a:lnSpc>
            </a:pPr>
            <a:endParaRPr lang="en-US" i="0" smtClean="0"/>
          </a:p>
          <a:p>
            <a:pPr>
              <a:lnSpc>
                <a:spcPct val="80000"/>
              </a:lnSpc>
            </a:pPr>
            <a:r>
              <a:rPr lang="en-US" i="0" smtClean="0"/>
              <a:t>Methods to Address the Challenges</a:t>
            </a:r>
          </a:p>
          <a:p>
            <a:pPr marL="971550" lvl="1" indent="-514350">
              <a:lnSpc>
                <a:spcPct val="80000"/>
              </a:lnSpc>
              <a:buFont typeface="Times New Roman" pitchFamily="18" charset="0"/>
              <a:buAutoNum type="arabicPeriod"/>
            </a:pPr>
            <a:r>
              <a:rPr lang="en-US" sz="3200" i="0" smtClean="0"/>
              <a:t>Use of Personal Interviews/Tablet PCs</a:t>
            </a:r>
          </a:p>
          <a:p>
            <a:pPr marL="971550" lvl="1" indent="-514350">
              <a:lnSpc>
                <a:spcPct val="80000"/>
              </a:lnSpc>
              <a:buFont typeface="Times New Roman" pitchFamily="18" charset="0"/>
              <a:buAutoNum type="arabicPeriod"/>
            </a:pPr>
            <a:r>
              <a:rPr lang="en-US" sz="3200" i="0" smtClean="0"/>
              <a:t>GPS-Based Boarding/Alighting Counts</a:t>
            </a:r>
          </a:p>
          <a:p>
            <a:pPr marL="971550" lvl="1" indent="-514350">
              <a:lnSpc>
                <a:spcPct val="80000"/>
              </a:lnSpc>
              <a:buFont typeface="Times New Roman" pitchFamily="18" charset="0"/>
              <a:buAutoNum type="arabicPeriod"/>
            </a:pPr>
            <a:r>
              <a:rPr lang="en-US" sz="3200" i="0" smtClean="0"/>
              <a:t>Use of GIS-Based Edit Check Programs</a:t>
            </a:r>
          </a:p>
          <a:p>
            <a:pPr marL="971550" lvl="1" indent="-514350">
              <a:lnSpc>
                <a:spcPct val="80000"/>
              </a:lnSpc>
              <a:buFont typeface="Times New Roman" pitchFamily="18" charset="0"/>
              <a:buAutoNum type="arabicPeriod"/>
            </a:pPr>
            <a:r>
              <a:rPr lang="en-US" sz="3200" i="0" smtClean="0"/>
              <a:t>Data Expansion at the Stop/Segment  Level</a:t>
            </a:r>
          </a:p>
          <a:p>
            <a:pPr>
              <a:lnSpc>
                <a:spcPct val="80000"/>
              </a:lnSpc>
            </a:pPr>
            <a:endParaRPr lang="en-US" i="0" smtClean="0"/>
          </a:p>
          <a:p>
            <a:pPr>
              <a:lnSpc>
                <a:spcPct val="80000"/>
              </a:lnSpc>
            </a:pPr>
            <a:r>
              <a:rPr lang="en-US" i="0" smtClean="0"/>
              <a:t>Questions</a:t>
            </a:r>
          </a:p>
        </p:txBody>
      </p:sp>
      <p:sp>
        <p:nvSpPr>
          <p:cNvPr id="15364" name="Rectangle 3"/>
          <p:cNvSpPr>
            <a:spLocks noGrp="1" noChangeArrowheads="1"/>
          </p:cNvSpPr>
          <p:nvPr>
            <p:ph type="title"/>
          </p:nvPr>
        </p:nvSpPr>
        <p:spPr>
          <a:xfrm>
            <a:off x="304800" y="36513"/>
            <a:ext cx="7977188" cy="1162050"/>
          </a:xfrm>
          <a:noFill/>
        </p:spPr>
        <p:txBody>
          <a:bodyPr/>
          <a:lstStyle/>
          <a:p>
            <a:r>
              <a:rPr lang="en-US" sz="4300" b="1" smtClean="0">
                <a:solidFill>
                  <a:srgbClr val="FFFFFF"/>
                </a:solidFill>
              </a:rPr>
              <a:t>Agenda</a:t>
            </a:r>
            <a:endParaRPr lang="en-US" sz="3600" b="1" smtClean="0">
              <a:solidFill>
                <a:srgbClr val="FFFFFF"/>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938213" y="700088"/>
            <a:ext cx="7267575"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938213" y="700088"/>
            <a:ext cx="7267575"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938213" y="700088"/>
            <a:ext cx="7267575"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304800" y="1919288"/>
            <a:ext cx="8467725" cy="1724025"/>
          </a:xfrm>
          <a:prstGeom prst="rect">
            <a:avLst/>
          </a:prstGeom>
          <a:noFill/>
          <a:ln w="9525">
            <a:noFill/>
            <a:miter lim="800000"/>
            <a:headEnd/>
            <a:tailEnd/>
          </a:ln>
        </p:spPr>
      </p:pic>
      <p:sp>
        <p:nvSpPr>
          <p:cNvPr id="36867" name="TextBox 2"/>
          <p:cNvSpPr txBox="1">
            <a:spLocks noChangeArrowheads="1"/>
          </p:cNvSpPr>
          <p:nvPr/>
        </p:nvSpPr>
        <p:spPr bwMode="auto">
          <a:xfrm>
            <a:off x="381000" y="381000"/>
            <a:ext cx="8305800" cy="646113"/>
          </a:xfrm>
          <a:prstGeom prst="rect">
            <a:avLst/>
          </a:prstGeom>
          <a:noFill/>
          <a:ln w="9525">
            <a:noFill/>
            <a:miter lim="800000"/>
            <a:headEnd/>
            <a:tailEnd/>
          </a:ln>
        </p:spPr>
        <p:txBody>
          <a:bodyPr>
            <a:spAutoFit/>
          </a:bodyPr>
          <a:lstStyle/>
          <a:p>
            <a:r>
              <a:rPr lang="en-US"/>
              <a:t>Results are saved in a database table as well as individual “Stop” files. A continuous GPS log is also saved for the trip.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0"/>
            <a:ext cx="9220200" cy="14001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  </a:t>
            </a:r>
          </a:p>
        </p:txBody>
      </p:sp>
      <p:sp>
        <p:nvSpPr>
          <p:cNvPr id="15363" name="Rectangle 2"/>
          <p:cNvSpPr>
            <a:spLocks noGrp="1" noChangeArrowheads="1"/>
          </p:cNvSpPr>
          <p:nvPr>
            <p:ph type="body" idx="1"/>
          </p:nvPr>
        </p:nvSpPr>
        <p:spPr>
          <a:xfrm>
            <a:off x="504825" y="1063625"/>
            <a:ext cx="8305800" cy="4114800"/>
          </a:xfrm>
        </p:spPr>
        <p:txBody>
          <a:bodyPr/>
          <a:lstStyle/>
          <a:p>
            <a:pPr>
              <a:lnSpc>
                <a:spcPct val="80000"/>
              </a:lnSpc>
              <a:defRPr/>
            </a:pPr>
            <a:endParaRPr lang="en-US" i="0" dirty="0" smtClean="0"/>
          </a:p>
          <a:p>
            <a:pPr>
              <a:lnSpc>
                <a:spcPct val="80000"/>
              </a:lnSpc>
              <a:defRPr/>
            </a:pPr>
            <a:r>
              <a:rPr lang="en-US" i="0" dirty="0" smtClean="0"/>
              <a:t>Following the collection of the survey data in the field, GIS-based edit checks allow you to check the logic and accuracy of the data collected</a:t>
            </a:r>
          </a:p>
          <a:p>
            <a:pPr marL="457200" lvl="1" indent="0">
              <a:lnSpc>
                <a:spcPct val="80000"/>
              </a:lnSpc>
              <a:buFontTx/>
              <a:buNone/>
              <a:defRPr/>
            </a:pPr>
            <a:endParaRPr lang="en-US" sz="1200" i="0" u="sng" dirty="0" smtClean="0"/>
          </a:p>
          <a:p>
            <a:pPr marL="457200" lvl="1" indent="0">
              <a:lnSpc>
                <a:spcPct val="80000"/>
              </a:lnSpc>
              <a:buFontTx/>
              <a:buNone/>
              <a:defRPr/>
            </a:pPr>
            <a:r>
              <a:rPr lang="en-US" i="0" u="sng" dirty="0" smtClean="0"/>
              <a:t>Allows Visual Review of</a:t>
            </a:r>
            <a:r>
              <a:rPr lang="en-US" i="0" dirty="0" smtClean="0"/>
              <a:t>:</a:t>
            </a:r>
          </a:p>
          <a:p>
            <a:pPr lvl="1">
              <a:lnSpc>
                <a:spcPct val="80000"/>
              </a:lnSpc>
              <a:defRPr/>
            </a:pPr>
            <a:r>
              <a:rPr lang="en-US" i="0" dirty="0"/>
              <a:t>A</a:t>
            </a:r>
            <a:r>
              <a:rPr lang="en-US" i="0" dirty="0" smtClean="0"/>
              <a:t>ll key points on the trip (home, origin, boarding location, alighting location, and destination)</a:t>
            </a:r>
          </a:p>
          <a:p>
            <a:pPr lvl="1">
              <a:lnSpc>
                <a:spcPct val="80000"/>
              </a:lnSpc>
              <a:defRPr/>
            </a:pPr>
            <a:r>
              <a:rPr lang="en-US" i="0" dirty="0" smtClean="0"/>
              <a:t>Transfers</a:t>
            </a:r>
          </a:p>
          <a:p>
            <a:pPr lvl="1">
              <a:lnSpc>
                <a:spcPct val="80000"/>
              </a:lnSpc>
              <a:defRPr/>
            </a:pPr>
            <a:r>
              <a:rPr lang="en-US" i="0" dirty="0" smtClean="0"/>
              <a:t>Mode of travel relative to the access/egress distances</a:t>
            </a:r>
          </a:p>
          <a:p>
            <a:pPr lvl="1">
              <a:lnSpc>
                <a:spcPct val="80000"/>
              </a:lnSpc>
              <a:defRPr/>
            </a:pPr>
            <a:r>
              <a:rPr lang="en-US" i="0" dirty="0" smtClean="0"/>
              <a:t>Travel distance on transit compared to the total length of the trip </a:t>
            </a:r>
          </a:p>
          <a:p>
            <a:pPr lvl="1">
              <a:lnSpc>
                <a:spcPct val="80000"/>
              </a:lnSpc>
              <a:defRPr/>
            </a:pPr>
            <a:endParaRPr lang="en-US" i="0" dirty="0" smtClean="0"/>
          </a:p>
          <a:p>
            <a:pPr marL="457200" lvl="1" indent="0">
              <a:lnSpc>
                <a:spcPct val="80000"/>
              </a:lnSpc>
              <a:buFontTx/>
              <a:buNone/>
              <a:defRPr/>
            </a:pPr>
            <a:r>
              <a:rPr lang="en-US" i="0" dirty="0" smtClean="0"/>
              <a:t>  </a:t>
            </a:r>
          </a:p>
          <a:p>
            <a:pPr lvl="1">
              <a:lnSpc>
                <a:spcPct val="80000"/>
              </a:lnSpc>
              <a:defRPr/>
            </a:pPr>
            <a:endParaRPr lang="en-US" i="0" dirty="0" smtClean="0"/>
          </a:p>
          <a:p>
            <a:pPr>
              <a:lnSpc>
                <a:spcPct val="80000"/>
              </a:lnSpc>
              <a:defRPr/>
            </a:pPr>
            <a:endParaRPr lang="en-US" i="0" dirty="0" smtClean="0"/>
          </a:p>
        </p:txBody>
      </p:sp>
      <p:sp>
        <p:nvSpPr>
          <p:cNvPr id="37892" name="Rectangle 3"/>
          <p:cNvSpPr>
            <a:spLocks noGrp="1" noChangeArrowheads="1"/>
          </p:cNvSpPr>
          <p:nvPr>
            <p:ph type="title"/>
          </p:nvPr>
        </p:nvSpPr>
        <p:spPr>
          <a:xfrm>
            <a:off x="304800" y="180975"/>
            <a:ext cx="8621713" cy="1162050"/>
          </a:xfrm>
          <a:noFill/>
        </p:spPr>
        <p:txBody>
          <a:bodyPr/>
          <a:lstStyle/>
          <a:p>
            <a:r>
              <a:rPr lang="en-US" sz="3600" b="1" smtClean="0">
                <a:solidFill>
                  <a:srgbClr val="FFFFFF"/>
                </a:solidFill>
              </a:rPr>
              <a:t>3. GIS Based Edit Check Programs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0" y="0"/>
            <a:ext cx="9220200" cy="14001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  </a:t>
            </a:r>
          </a:p>
        </p:txBody>
      </p:sp>
      <p:pic>
        <p:nvPicPr>
          <p:cNvPr id="38915" name="Picture 4"/>
          <p:cNvPicPr>
            <a:picLocks noChangeAspect="1"/>
          </p:cNvPicPr>
          <p:nvPr/>
        </p:nvPicPr>
        <p:blipFill>
          <a:blip r:embed="rId2" cstate="print"/>
          <a:srcRect/>
          <a:stretch>
            <a:fillRect/>
          </a:stretch>
        </p:blipFill>
        <p:spPr bwMode="auto">
          <a:xfrm>
            <a:off x="484188" y="1476375"/>
            <a:ext cx="8351837" cy="5219700"/>
          </a:xfrm>
          <a:prstGeom prst="rect">
            <a:avLst/>
          </a:prstGeom>
          <a:noFill/>
          <a:ln w="9525">
            <a:noFill/>
            <a:miter lim="800000"/>
            <a:headEnd/>
            <a:tailEnd/>
          </a:ln>
        </p:spPr>
      </p:pic>
      <p:sp>
        <p:nvSpPr>
          <p:cNvPr id="38916" name="Rectangle 3"/>
          <p:cNvSpPr>
            <a:spLocks noGrp="1" noChangeArrowheads="1"/>
          </p:cNvSpPr>
          <p:nvPr>
            <p:ph type="title"/>
          </p:nvPr>
        </p:nvSpPr>
        <p:spPr>
          <a:xfrm>
            <a:off x="304800" y="180975"/>
            <a:ext cx="8621713" cy="1162050"/>
          </a:xfrm>
          <a:noFill/>
        </p:spPr>
        <p:txBody>
          <a:bodyPr/>
          <a:lstStyle/>
          <a:p>
            <a:r>
              <a:rPr lang="en-US" sz="3600" b="1" smtClean="0">
                <a:solidFill>
                  <a:srgbClr val="FFFFFF"/>
                </a:solidFill>
              </a:rPr>
              <a:t>Edit Check Programs Interface with Google to Allow Accurate Trip Corrections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0" y="0"/>
            <a:ext cx="9220200" cy="14001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  </a:t>
            </a:r>
          </a:p>
        </p:txBody>
      </p:sp>
      <p:pic>
        <p:nvPicPr>
          <p:cNvPr id="39939" name="Picture 2"/>
          <p:cNvPicPr>
            <a:picLocks noChangeAspect="1"/>
          </p:cNvPicPr>
          <p:nvPr/>
        </p:nvPicPr>
        <p:blipFill>
          <a:blip r:embed="rId2" cstate="print"/>
          <a:srcRect/>
          <a:stretch>
            <a:fillRect/>
          </a:stretch>
        </p:blipFill>
        <p:spPr bwMode="auto">
          <a:xfrm>
            <a:off x="914400" y="1497013"/>
            <a:ext cx="7661275" cy="5253037"/>
          </a:xfrm>
          <a:prstGeom prst="rect">
            <a:avLst/>
          </a:prstGeom>
          <a:noFill/>
          <a:ln w="9525">
            <a:noFill/>
            <a:miter lim="800000"/>
            <a:headEnd/>
            <a:tailEnd/>
          </a:ln>
        </p:spPr>
      </p:pic>
      <p:sp>
        <p:nvSpPr>
          <p:cNvPr id="39940" name="Rectangle 3"/>
          <p:cNvSpPr>
            <a:spLocks noGrp="1" noChangeArrowheads="1"/>
          </p:cNvSpPr>
          <p:nvPr>
            <p:ph type="title"/>
          </p:nvPr>
        </p:nvSpPr>
        <p:spPr>
          <a:xfrm>
            <a:off x="304800" y="180975"/>
            <a:ext cx="8621713" cy="1162050"/>
          </a:xfrm>
          <a:noFill/>
        </p:spPr>
        <p:txBody>
          <a:bodyPr/>
          <a:lstStyle/>
          <a:p>
            <a:r>
              <a:rPr lang="en-US" sz="3600" b="1" smtClean="0">
                <a:solidFill>
                  <a:srgbClr val="FFFFFF"/>
                </a:solidFill>
              </a:rPr>
              <a:t>Edit Check Programs Interface with Google to Allow Accurate Trip Corrections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0" y="0"/>
            <a:ext cx="9220200" cy="14001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  </a:t>
            </a:r>
          </a:p>
        </p:txBody>
      </p:sp>
      <p:sp>
        <p:nvSpPr>
          <p:cNvPr id="40963" name="Rectangle 3"/>
          <p:cNvSpPr>
            <a:spLocks noGrp="1" noChangeArrowheads="1"/>
          </p:cNvSpPr>
          <p:nvPr>
            <p:ph type="title"/>
          </p:nvPr>
        </p:nvSpPr>
        <p:spPr>
          <a:xfrm>
            <a:off x="304800" y="180975"/>
            <a:ext cx="8621713" cy="1162050"/>
          </a:xfrm>
          <a:noFill/>
        </p:spPr>
        <p:txBody>
          <a:bodyPr/>
          <a:lstStyle/>
          <a:p>
            <a:r>
              <a:rPr lang="en-US" sz="3600" b="1" smtClean="0">
                <a:solidFill>
                  <a:srgbClr val="FFFFFF"/>
                </a:solidFill>
              </a:rPr>
              <a:t>Edit Check Programs Interface with Google to Allow Accurate Trip Corrections </a:t>
            </a:r>
          </a:p>
        </p:txBody>
      </p:sp>
      <p:pic>
        <p:nvPicPr>
          <p:cNvPr id="40964" name="Picture 5"/>
          <p:cNvPicPr>
            <a:picLocks noChangeAspect="1"/>
          </p:cNvPicPr>
          <p:nvPr/>
        </p:nvPicPr>
        <p:blipFill>
          <a:blip r:embed="rId2" cstate="print"/>
          <a:srcRect/>
          <a:stretch>
            <a:fillRect/>
          </a:stretch>
        </p:blipFill>
        <p:spPr bwMode="auto">
          <a:xfrm>
            <a:off x="498475" y="1541463"/>
            <a:ext cx="8196263" cy="5122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447800" y="1524000"/>
            <a:ext cx="7696200" cy="4114800"/>
          </a:xfrm>
          <a:prstGeom prst="rect">
            <a:avLst/>
          </a:prstGeom>
          <a:noFill/>
          <a:ln w="12700">
            <a:noFill/>
            <a:miter lim="800000"/>
            <a:headEnd/>
            <a:tailEnd/>
          </a:ln>
        </p:spPr>
        <p:txBody>
          <a:bodyPr lIns="90488" tIns="44450" rIns="90488" bIns="44450"/>
          <a:lstStyle/>
          <a:p>
            <a:pPr marL="342900" indent="-342900">
              <a:spcBef>
                <a:spcPct val="20000"/>
              </a:spcBef>
              <a:buClr>
                <a:schemeClr val="tx2"/>
              </a:buClr>
              <a:buSzPct val="75000"/>
              <a:buFont typeface="Monotype Sorts" pitchFamily="2" charset="2"/>
              <a:buChar char="n"/>
            </a:pPr>
            <a:endParaRPr lang="en-US" sz="1800"/>
          </a:p>
        </p:txBody>
      </p:sp>
      <p:sp>
        <p:nvSpPr>
          <p:cNvPr id="41987" name="Rectangle 4"/>
          <p:cNvSpPr>
            <a:spLocks noChangeArrowheads="1"/>
          </p:cNvSpPr>
          <p:nvPr/>
        </p:nvSpPr>
        <p:spPr bwMode="auto">
          <a:xfrm>
            <a:off x="-76200" y="0"/>
            <a:ext cx="9220200" cy="1371600"/>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4. Data Expansion By Stop/Segment</a:t>
            </a:r>
          </a:p>
        </p:txBody>
      </p:sp>
      <p:sp>
        <p:nvSpPr>
          <p:cNvPr id="41988" name="Rectangle 4"/>
          <p:cNvSpPr>
            <a:spLocks noChangeArrowheads="1"/>
          </p:cNvSpPr>
          <p:nvPr/>
        </p:nvSpPr>
        <p:spPr bwMode="auto">
          <a:xfrm>
            <a:off x="314325" y="1471613"/>
            <a:ext cx="8655050" cy="4114800"/>
          </a:xfrm>
          <a:prstGeom prst="rect">
            <a:avLst/>
          </a:prstGeom>
          <a:noFill/>
          <a:ln w="12700">
            <a:noFill/>
            <a:miter lim="800000"/>
            <a:headEnd/>
            <a:tailEnd/>
          </a:ln>
        </p:spPr>
        <p:txBody>
          <a:bodyPr lIns="90488" tIns="44450" rIns="90488" bIns="44450"/>
          <a:lstStyle/>
          <a:p>
            <a:pPr marL="342900" indent="-342900">
              <a:spcBef>
                <a:spcPct val="20000"/>
              </a:spcBef>
              <a:buClr>
                <a:schemeClr val="tx2"/>
              </a:buClr>
              <a:buSzPct val="75000"/>
              <a:buFont typeface="Wingdings" pitchFamily="2" charset="2"/>
              <a:buChar char="n"/>
            </a:pPr>
            <a:r>
              <a:rPr lang="en-US" sz="2600" b="1" i="0"/>
              <a:t>Traditional methods expand data by direction and time of day</a:t>
            </a:r>
          </a:p>
          <a:p>
            <a:pPr marL="914400" lvl="1" indent="-457200">
              <a:spcBef>
                <a:spcPct val="20000"/>
              </a:spcBef>
              <a:buClr>
                <a:schemeClr val="tx2"/>
              </a:buClr>
              <a:buSzPct val="75000"/>
              <a:buFont typeface="Arial" charset="0"/>
              <a:buChar char="•"/>
            </a:pPr>
            <a:r>
              <a:rPr lang="en-US" sz="2600" i="0"/>
              <a:t>Problems can result if the distribution of the sample is not representative of the actual ridership along the route </a:t>
            </a:r>
          </a:p>
          <a:p>
            <a:pPr marL="914400" lvl="1" indent="-457200">
              <a:spcBef>
                <a:spcPct val="20000"/>
              </a:spcBef>
              <a:buClr>
                <a:schemeClr val="tx2"/>
              </a:buClr>
              <a:buSzPct val="75000"/>
              <a:buFont typeface="Arial" charset="0"/>
              <a:buChar char="•"/>
            </a:pPr>
            <a:r>
              <a:rPr lang="en-US" sz="2600" i="0"/>
              <a:t>Too many surveys are often collected at the end of the line or places where the respondents have more time to complete the survey</a:t>
            </a:r>
          </a:p>
          <a:p>
            <a:pPr marL="914400" lvl="1" indent="-457200">
              <a:spcBef>
                <a:spcPct val="20000"/>
              </a:spcBef>
              <a:buClr>
                <a:schemeClr val="tx2"/>
              </a:buClr>
              <a:buSzPct val="75000"/>
              <a:buFont typeface="Arial" charset="0"/>
              <a:buChar char="•"/>
            </a:pPr>
            <a:r>
              <a:rPr lang="en-US" sz="2600" i="0"/>
              <a:t>If the locations of boardings are not adjusted to the actual boardings at key stops along a route, data expansion will only multiply the poor distribution obtained in the field.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p:cNvSpPr>
            <a:spLocks noGrp="1"/>
          </p:cNvSpPr>
          <p:nvPr>
            <p:ph type="body" sz="quarter" idx="10"/>
          </p:nvPr>
        </p:nvSpPr>
        <p:spPr>
          <a:xfrm>
            <a:off x="381000" y="1401763"/>
            <a:ext cx="8382000" cy="3502025"/>
          </a:xfrm>
        </p:spPr>
        <p:txBody>
          <a:bodyPr/>
          <a:lstStyle/>
          <a:p>
            <a:pPr marL="457200" indent="-457200">
              <a:buFont typeface="Arial" charset="0"/>
              <a:buChar char="•"/>
            </a:pPr>
            <a:r>
              <a:rPr lang="en-US" sz="2600" i="0" smtClean="0">
                <a:cs typeface="Arial" charset="0"/>
              </a:rPr>
              <a:t>Relies on accurate boarding and alighting counts at the stop/station level</a:t>
            </a:r>
          </a:p>
          <a:p>
            <a:pPr marL="457200" indent="-457200">
              <a:buFont typeface="Arial" charset="0"/>
              <a:buChar char="•"/>
            </a:pPr>
            <a:r>
              <a:rPr lang="en-US" sz="2600" i="0" smtClean="0">
                <a:cs typeface="Arial" charset="0"/>
              </a:rPr>
              <a:t>Requires a good locational distribution of surveys in the field</a:t>
            </a:r>
          </a:p>
          <a:p>
            <a:pPr marL="457200" indent="-457200">
              <a:buFont typeface="Arial" charset="0"/>
              <a:buChar char="•"/>
            </a:pPr>
            <a:r>
              <a:rPr lang="en-US" sz="2600" i="0" smtClean="0">
                <a:cs typeface="Arial" charset="0"/>
              </a:rPr>
              <a:t>Bus Expansion</a:t>
            </a:r>
          </a:p>
          <a:p>
            <a:pPr marL="1217613" lvl="2" indent="-457200">
              <a:buFont typeface="Arial" charset="0"/>
              <a:buChar char="•"/>
            </a:pPr>
            <a:r>
              <a:rPr lang="en-US" sz="2000" i="0" smtClean="0">
                <a:cs typeface="Arial" charset="0"/>
              </a:rPr>
              <a:t>By Time of Time</a:t>
            </a:r>
          </a:p>
          <a:p>
            <a:pPr marL="1217613" lvl="2" indent="-457200">
              <a:buFont typeface="Arial" charset="0"/>
              <a:buChar char="•"/>
            </a:pPr>
            <a:r>
              <a:rPr lang="en-US" sz="2000" i="0" smtClean="0">
                <a:cs typeface="Arial" charset="0"/>
              </a:rPr>
              <a:t>By Direction</a:t>
            </a:r>
          </a:p>
          <a:p>
            <a:pPr marL="1217613" lvl="2" indent="-457200">
              <a:buFont typeface="Arial" charset="0"/>
              <a:buChar char="•"/>
            </a:pPr>
            <a:r>
              <a:rPr lang="en-US" sz="2000" i="0" smtClean="0">
                <a:cs typeface="Arial" charset="0"/>
              </a:rPr>
              <a:t>By Location</a:t>
            </a:r>
          </a:p>
          <a:p>
            <a:pPr marL="1882775" lvl="4" indent="-457200">
              <a:buFont typeface="Arial" charset="0"/>
              <a:buChar char="•"/>
            </a:pPr>
            <a:r>
              <a:rPr lang="en-US" i="0" smtClean="0">
                <a:cs typeface="Arial" charset="0"/>
              </a:rPr>
              <a:t>Each route divided into major stops/segments</a:t>
            </a:r>
          </a:p>
          <a:p>
            <a:pPr marL="457200" indent="-457200">
              <a:buFont typeface="Arial" charset="0"/>
              <a:buChar char="•"/>
            </a:pPr>
            <a:r>
              <a:rPr lang="en-US" sz="2600" i="0" smtClean="0">
                <a:cs typeface="Arial" charset="0"/>
              </a:rPr>
              <a:t>Rail Expansion:</a:t>
            </a:r>
          </a:p>
          <a:p>
            <a:pPr marL="1217613" lvl="2" indent="-457200">
              <a:buFont typeface="Arial" charset="0"/>
              <a:buChar char="•"/>
            </a:pPr>
            <a:r>
              <a:rPr lang="en-US" sz="2000" i="0" smtClean="0">
                <a:cs typeface="Arial" charset="0"/>
              </a:rPr>
              <a:t>By Time of Day</a:t>
            </a:r>
          </a:p>
          <a:p>
            <a:pPr marL="1217613" lvl="2" indent="-457200">
              <a:buFont typeface="Arial" charset="0"/>
              <a:buChar char="•"/>
            </a:pPr>
            <a:r>
              <a:rPr lang="en-US" sz="2000" i="0" smtClean="0">
                <a:cs typeface="Arial" charset="0"/>
              </a:rPr>
              <a:t>By Direction</a:t>
            </a:r>
          </a:p>
          <a:p>
            <a:pPr marL="1217613" lvl="2" indent="-457200">
              <a:buFont typeface="Arial" charset="0"/>
              <a:buChar char="•"/>
            </a:pPr>
            <a:r>
              <a:rPr lang="en-US" sz="2000" i="0" smtClean="0">
                <a:cs typeface="Arial" charset="0"/>
              </a:rPr>
              <a:t>By Path (BOARDING STATION to ALIGHTING STATION)</a:t>
            </a:r>
          </a:p>
        </p:txBody>
      </p:sp>
      <p:sp>
        <p:nvSpPr>
          <p:cNvPr id="43011" name="Rectangle 6"/>
          <p:cNvSpPr txBox="1">
            <a:spLocks noChangeArrowheads="1"/>
          </p:cNvSpPr>
          <p:nvPr/>
        </p:nvSpPr>
        <p:spPr bwMode="auto">
          <a:xfrm>
            <a:off x="6934200" y="6457950"/>
            <a:ext cx="2133600" cy="476250"/>
          </a:xfrm>
          <a:prstGeom prst="rect">
            <a:avLst/>
          </a:prstGeom>
          <a:noFill/>
          <a:ln w="9525">
            <a:noFill/>
            <a:miter lim="800000"/>
            <a:headEnd/>
            <a:tailEnd/>
          </a:ln>
        </p:spPr>
        <p:txBody>
          <a:bodyPr/>
          <a:lstStyle/>
          <a:p>
            <a:pPr algn="r" eaLnBrk="1" hangingPunct="1"/>
            <a:fld id="{B969AB26-9399-45BA-83E8-B52B58F1D48D}" type="slidenum">
              <a:rPr lang="en-US" sz="1800"/>
              <a:pPr algn="r" eaLnBrk="1" hangingPunct="1"/>
              <a:t>29</a:t>
            </a:fld>
            <a:endParaRPr lang="en-US" sz="1800"/>
          </a:p>
        </p:txBody>
      </p:sp>
      <p:sp>
        <p:nvSpPr>
          <p:cNvPr id="43012" name="Rectangle 4"/>
          <p:cNvSpPr>
            <a:spLocks noChangeArrowheads="1"/>
          </p:cNvSpPr>
          <p:nvPr/>
        </p:nvSpPr>
        <p:spPr bwMode="auto">
          <a:xfrm>
            <a:off x="-76200" y="0"/>
            <a:ext cx="9220200" cy="1371600"/>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4. Data Expansion By Stop/Segment</a:t>
            </a:r>
          </a:p>
          <a:p>
            <a:pPr marL="342900"/>
            <a:r>
              <a:rPr lang="en-US" sz="3600" b="1">
                <a:solidFill>
                  <a:srgbClr val="FFFFFF"/>
                </a:solidFill>
                <a:latin typeface="Times New Roman" pitchFamily="18" charset="0"/>
              </a:rPr>
              <a:t>METHODOLOGY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9220200" cy="14001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  </a:t>
            </a:r>
          </a:p>
        </p:txBody>
      </p:sp>
      <p:sp>
        <p:nvSpPr>
          <p:cNvPr id="16387" name="Rectangle 2"/>
          <p:cNvSpPr>
            <a:spLocks noGrp="1" noChangeArrowheads="1"/>
          </p:cNvSpPr>
          <p:nvPr>
            <p:ph type="body" idx="1"/>
          </p:nvPr>
        </p:nvSpPr>
        <p:spPr>
          <a:xfrm>
            <a:off x="504825" y="1174750"/>
            <a:ext cx="8305800" cy="4114800"/>
          </a:xfrm>
          <a:noFill/>
        </p:spPr>
        <p:txBody>
          <a:bodyPr/>
          <a:lstStyle/>
          <a:p>
            <a:pPr>
              <a:lnSpc>
                <a:spcPct val="80000"/>
              </a:lnSpc>
            </a:pPr>
            <a:endParaRPr lang="en-US" i="0" smtClean="0"/>
          </a:p>
          <a:p>
            <a:pPr>
              <a:lnSpc>
                <a:spcPct val="80000"/>
              </a:lnSpc>
            </a:pPr>
            <a:r>
              <a:rPr lang="en-US" i="0" smtClean="0"/>
              <a:t>Quality of the Data </a:t>
            </a:r>
          </a:p>
          <a:p>
            <a:pPr lvl="1">
              <a:lnSpc>
                <a:spcPct val="80000"/>
              </a:lnSpc>
            </a:pPr>
            <a:r>
              <a:rPr lang="en-US" i="0" smtClean="0"/>
              <a:t>Accuracy of address information (origins, destinations, and home addresses)</a:t>
            </a:r>
          </a:p>
          <a:p>
            <a:pPr lvl="1">
              <a:lnSpc>
                <a:spcPct val="80000"/>
              </a:lnSpc>
            </a:pPr>
            <a:r>
              <a:rPr lang="en-US" i="0" smtClean="0"/>
              <a:t>Accuracy of boarding/alighting locations</a:t>
            </a:r>
          </a:p>
          <a:p>
            <a:pPr lvl="1">
              <a:lnSpc>
                <a:spcPct val="80000"/>
              </a:lnSpc>
            </a:pPr>
            <a:r>
              <a:rPr lang="en-US" i="0" smtClean="0"/>
              <a:t>Accuracy of transfers</a:t>
            </a:r>
          </a:p>
          <a:p>
            <a:pPr lvl="1">
              <a:lnSpc>
                <a:spcPct val="80000"/>
              </a:lnSpc>
            </a:pPr>
            <a:r>
              <a:rPr lang="en-US" i="0" smtClean="0"/>
              <a:t>Missing information (income and other key demographics)</a:t>
            </a:r>
          </a:p>
          <a:p>
            <a:pPr>
              <a:lnSpc>
                <a:spcPct val="80000"/>
              </a:lnSpc>
            </a:pPr>
            <a:endParaRPr lang="en-US" i="0" smtClean="0"/>
          </a:p>
          <a:p>
            <a:pPr>
              <a:lnSpc>
                <a:spcPct val="80000"/>
              </a:lnSpc>
            </a:pPr>
            <a:r>
              <a:rPr lang="en-US" i="0" smtClean="0"/>
              <a:t>Distribution of the Sample</a:t>
            </a:r>
          </a:p>
          <a:p>
            <a:pPr lvl="1">
              <a:lnSpc>
                <a:spcPct val="80000"/>
              </a:lnSpc>
            </a:pPr>
            <a:r>
              <a:rPr lang="en-US" i="0" smtClean="0"/>
              <a:t>Major stops along a route under-represented</a:t>
            </a:r>
          </a:p>
          <a:p>
            <a:pPr lvl="1">
              <a:lnSpc>
                <a:spcPct val="80000"/>
              </a:lnSpc>
            </a:pPr>
            <a:r>
              <a:rPr lang="en-US" i="0" smtClean="0"/>
              <a:t>Short-trips under-represented</a:t>
            </a:r>
          </a:p>
          <a:p>
            <a:pPr lvl="1">
              <a:lnSpc>
                <a:spcPct val="80000"/>
              </a:lnSpc>
            </a:pPr>
            <a:r>
              <a:rPr lang="en-US" i="0" smtClean="0"/>
              <a:t>Key demographic groups under-represented</a:t>
            </a:r>
          </a:p>
          <a:p>
            <a:pPr lvl="1">
              <a:lnSpc>
                <a:spcPct val="80000"/>
              </a:lnSpc>
            </a:pPr>
            <a:endParaRPr lang="en-US" i="0" smtClean="0"/>
          </a:p>
          <a:p>
            <a:pPr>
              <a:lnSpc>
                <a:spcPct val="80000"/>
              </a:lnSpc>
            </a:pPr>
            <a:endParaRPr lang="en-US" i="0" smtClean="0"/>
          </a:p>
          <a:p>
            <a:pPr>
              <a:lnSpc>
                <a:spcPct val="80000"/>
              </a:lnSpc>
            </a:pPr>
            <a:r>
              <a:rPr lang="en-US" i="0" smtClean="0"/>
              <a:t>Methods to Address the Challenges</a:t>
            </a:r>
          </a:p>
          <a:p>
            <a:pPr>
              <a:lnSpc>
                <a:spcPct val="80000"/>
              </a:lnSpc>
            </a:pPr>
            <a:endParaRPr lang="en-US" i="0" smtClean="0"/>
          </a:p>
          <a:p>
            <a:pPr>
              <a:lnSpc>
                <a:spcPct val="80000"/>
              </a:lnSpc>
            </a:pPr>
            <a:r>
              <a:rPr lang="en-US" i="0" smtClean="0"/>
              <a:t>Questions</a:t>
            </a:r>
          </a:p>
        </p:txBody>
      </p:sp>
      <p:sp>
        <p:nvSpPr>
          <p:cNvPr id="16388" name="Rectangle 3"/>
          <p:cNvSpPr>
            <a:spLocks noGrp="1" noChangeArrowheads="1"/>
          </p:cNvSpPr>
          <p:nvPr>
            <p:ph type="title"/>
          </p:nvPr>
        </p:nvSpPr>
        <p:spPr>
          <a:xfrm>
            <a:off x="304800" y="180975"/>
            <a:ext cx="8621713" cy="1162050"/>
          </a:xfrm>
          <a:noFill/>
        </p:spPr>
        <p:txBody>
          <a:bodyPr/>
          <a:lstStyle/>
          <a:p>
            <a:r>
              <a:rPr lang="en-US" sz="4300" b="1" smtClean="0">
                <a:solidFill>
                  <a:srgbClr val="FFFFFF"/>
                </a:solidFill>
              </a:rPr>
              <a:t>Challenges</a:t>
            </a:r>
            <a:endParaRPr lang="en-US" sz="3600" b="1" smtClean="0">
              <a:solidFill>
                <a:srgbClr val="FFFFFF"/>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2" cstate="print"/>
          <a:srcRect/>
          <a:stretch>
            <a:fillRect/>
          </a:stretch>
        </p:blipFill>
        <p:spPr bwMode="auto">
          <a:xfrm>
            <a:off x="228600" y="1011238"/>
            <a:ext cx="8582025" cy="5770562"/>
          </a:xfrm>
          <a:prstGeom prst="rect">
            <a:avLst/>
          </a:prstGeom>
          <a:noFill/>
          <a:ln w="9525">
            <a:noFill/>
            <a:miter lim="800000"/>
            <a:headEnd/>
            <a:tailEnd/>
          </a:ln>
          <a:effectLst/>
        </p:spPr>
      </p:pic>
      <p:sp>
        <p:nvSpPr>
          <p:cNvPr id="44035" name="Title 1"/>
          <p:cNvSpPr>
            <a:spLocks noGrp="1"/>
          </p:cNvSpPr>
          <p:nvPr>
            <p:ph type="title"/>
          </p:nvPr>
        </p:nvSpPr>
        <p:spPr>
          <a:xfrm>
            <a:off x="381000" y="-222250"/>
            <a:ext cx="8382000" cy="1163638"/>
          </a:xfrm>
        </p:spPr>
        <p:txBody>
          <a:bodyPr/>
          <a:lstStyle/>
          <a:p>
            <a:r>
              <a:rPr lang="en-US" smtClean="0">
                <a:solidFill>
                  <a:srgbClr val="FF0000"/>
                </a:solidFill>
              </a:rPr>
              <a:t>Data Expansion - BUS</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304800"/>
            <a:ext cx="8382000" cy="1163638"/>
          </a:xfrm>
        </p:spPr>
        <p:txBody>
          <a:bodyPr/>
          <a:lstStyle/>
          <a:p>
            <a:r>
              <a:rPr lang="en-US" smtClean="0">
                <a:solidFill>
                  <a:srgbClr val="FF0000"/>
                </a:solidFill>
              </a:rPr>
              <a:t>Data Expansion - RAIL</a:t>
            </a:r>
          </a:p>
        </p:txBody>
      </p:sp>
      <p:sp>
        <p:nvSpPr>
          <p:cNvPr id="45059" name="Rectangle 6"/>
          <p:cNvSpPr txBox="1">
            <a:spLocks noChangeArrowheads="1"/>
          </p:cNvSpPr>
          <p:nvPr/>
        </p:nvSpPr>
        <p:spPr bwMode="auto">
          <a:xfrm>
            <a:off x="6934200" y="6457950"/>
            <a:ext cx="2133600" cy="476250"/>
          </a:xfrm>
          <a:prstGeom prst="rect">
            <a:avLst/>
          </a:prstGeom>
          <a:noFill/>
          <a:ln w="9525">
            <a:noFill/>
            <a:miter lim="800000"/>
            <a:headEnd/>
            <a:tailEnd/>
          </a:ln>
        </p:spPr>
        <p:txBody>
          <a:bodyPr/>
          <a:lstStyle/>
          <a:p>
            <a:pPr algn="r" eaLnBrk="1" hangingPunct="1"/>
            <a:fld id="{ED08EE73-F5A1-470E-8D70-B7E36B99A5C6}" type="slidenum">
              <a:rPr lang="en-US" sz="1800"/>
              <a:pPr algn="r" eaLnBrk="1" hangingPunct="1"/>
              <a:t>31</a:t>
            </a:fld>
            <a:endParaRPr lang="en-US" sz="1800"/>
          </a:p>
        </p:txBody>
      </p:sp>
      <p:pic>
        <p:nvPicPr>
          <p:cNvPr id="45060" name="Picture 1"/>
          <p:cNvPicPr>
            <a:picLocks noChangeAspect="1" noChangeArrowheads="1"/>
          </p:cNvPicPr>
          <p:nvPr/>
        </p:nvPicPr>
        <p:blipFill>
          <a:blip r:embed="rId3" cstate="print"/>
          <a:srcRect/>
          <a:stretch>
            <a:fillRect/>
          </a:stretch>
        </p:blipFill>
        <p:spPr bwMode="auto">
          <a:xfrm>
            <a:off x="381000" y="1690688"/>
            <a:ext cx="8548688" cy="43576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447800" y="1524000"/>
            <a:ext cx="7696200" cy="4114800"/>
          </a:xfrm>
          <a:prstGeom prst="rect">
            <a:avLst/>
          </a:prstGeom>
          <a:noFill/>
          <a:ln w="12700">
            <a:noFill/>
            <a:miter lim="800000"/>
            <a:headEnd/>
            <a:tailEnd/>
          </a:ln>
        </p:spPr>
        <p:txBody>
          <a:bodyPr lIns="90488" tIns="44450" rIns="90488" bIns="44450"/>
          <a:lstStyle/>
          <a:p>
            <a:pPr marL="342900" indent="-342900">
              <a:spcBef>
                <a:spcPct val="20000"/>
              </a:spcBef>
              <a:buClr>
                <a:schemeClr val="tx2"/>
              </a:buClr>
              <a:buSzPct val="75000"/>
              <a:buFont typeface="Monotype Sorts" pitchFamily="2" charset="2"/>
              <a:buChar char="n"/>
            </a:pPr>
            <a:endParaRPr lang="en-US" sz="1800"/>
          </a:p>
        </p:txBody>
      </p:sp>
      <p:sp>
        <p:nvSpPr>
          <p:cNvPr id="46083" name="Rectangle 3"/>
          <p:cNvSpPr>
            <a:spLocks noChangeArrowheads="1"/>
          </p:cNvSpPr>
          <p:nvPr/>
        </p:nvSpPr>
        <p:spPr bwMode="auto">
          <a:xfrm>
            <a:off x="271463" y="1571625"/>
            <a:ext cx="8612187" cy="5014913"/>
          </a:xfrm>
          <a:prstGeom prst="rect">
            <a:avLst/>
          </a:prstGeom>
          <a:noFill/>
          <a:ln w="12700">
            <a:noFill/>
            <a:miter lim="800000"/>
            <a:headEnd/>
            <a:tailEnd/>
          </a:ln>
        </p:spPr>
        <p:txBody>
          <a:bodyPr lIns="90488" tIns="44450" rIns="90488" bIns="44450"/>
          <a:lstStyle/>
          <a:p>
            <a:pPr marL="342900" indent="-342900">
              <a:buFont typeface="Wingdings" pitchFamily="2" charset="2"/>
              <a:buChar char="§"/>
            </a:pPr>
            <a:r>
              <a:rPr lang="en-US"/>
              <a:t>Good on-board transit survey data collection starts with good training and oversight of the people administering the survey.   </a:t>
            </a:r>
          </a:p>
          <a:p>
            <a:pPr marL="342900" indent="-342900">
              <a:buFont typeface="Wingdings" pitchFamily="2" charset="2"/>
              <a:buChar char="§"/>
            </a:pPr>
            <a:r>
              <a:rPr lang="en-US"/>
              <a:t>Once the basics are in place, the methods discussed today can be used to enhance the overall quality of the data collected</a:t>
            </a:r>
          </a:p>
          <a:p>
            <a:pPr marL="800100" lvl="1" indent="-342900">
              <a:buFont typeface="Wingdings" pitchFamily="2" charset="2"/>
              <a:buChar char="§"/>
            </a:pPr>
            <a:r>
              <a:rPr lang="en-US"/>
              <a:t>Table PCs</a:t>
            </a:r>
          </a:p>
          <a:p>
            <a:pPr marL="800100" lvl="1" indent="-342900">
              <a:buFont typeface="Wingdings" pitchFamily="2" charset="2"/>
              <a:buChar char="§"/>
            </a:pPr>
            <a:r>
              <a:rPr lang="en-US"/>
              <a:t>GPS-Based Boarding/Alighting Counts</a:t>
            </a:r>
          </a:p>
          <a:p>
            <a:pPr marL="800100" lvl="1" indent="-342900">
              <a:buFont typeface="Wingdings" pitchFamily="2" charset="2"/>
              <a:buChar char="§"/>
            </a:pPr>
            <a:r>
              <a:rPr lang="en-US"/>
              <a:t>GIS-Based Edit Check Programs</a:t>
            </a:r>
          </a:p>
          <a:p>
            <a:pPr marL="800100" lvl="1" indent="-342900">
              <a:buFont typeface="Wingdings" pitchFamily="2" charset="2"/>
              <a:buChar char="§"/>
            </a:pPr>
            <a:r>
              <a:rPr lang="en-US"/>
              <a:t>Data Expansion at the Stop/Segment Level</a:t>
            </a:r>
          </a:p>
          <a:p>
            <a:pPr marL="342900" indent="-342900">
              <a:buFont typeface="Wingdings" pitchFamily="2" charset="2"/>
              <a:buChar char="§"/>
            </a:pPr>
            <a:r>
              <a:rPr lang="en-US"/>
              <a:t>The practical application of these techniques will be impacted by budget  </a:t>
            </a:r>
          </a:p>
        </p:txBody>
      </p:sp>
      <p:sp>
        <p:nvSpPr>
          <p:cNvPr id="46084" name="Rectangle 4"/>
          <p:cNvSpPr>
            <a:spLocks noChangeArrowheads="1"/>
          </p:cNvSpPr>
          <p:nvPr/>
        </p:nvSpPr>
        <p:spPr bwMode="auto">
          <a:xfrm>
            <a:off x="-76200" y="0"/>
            <a:ext cx="9220200" cy="1371600"/>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Summary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758825" y="2101850"/>
            <a:ext cx="7772400" cy="1470025"/>
          </a:xfrm>
        </p:spPr>
        <p:txBody>
          <a:bodyPr/>
          <a:lstStyle/>
          <a:p>
            <a:pPr algn="ctr"/>
            <a:r>
              <a:rPr lang="en-US" sz="5500" b="1" smtClean="0">
                <a:solidFill>
                  <a:srgbClr val="0033CC"/>
                </a:solidFill>
              </a:rPr>
              <a:t>Questions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0"/>
            <a:ext cx="9220200" cy="14001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  </a:t>
            </a:r>
          </a:p>
        </p:txBody>
      </p:sp>
      <p:sp>
        <p:nvSpPr>
          <p:cNvPr id="15363" name="Rectangle 2"/>
          <p:cNvSpPr>
            <a:spLocks noGrp="1" noChangeArrowheads="1"/>
          </p:cNvSpPr>
          <p:nvPr>
            <p:ph type="body" idx="1"/>
          </p:nvPr>
        </p:nvSpPr>
        <p:spPr>
          <a:xfrm>
            <a:off x="504825" y="1174750"/>
            <a:ext cx="8305800" cy="4114800"/>
          </a:xfrm>
        </p:spPr>
        <p:txBody>
          <a:bodyPr/>
          <a:lstStyle/>
          <a:p>
            <a:pPr>
              <a:lnSpc>
                <a:spcPct val="80000"/>
              </a:lnSpc>
              <a:defRPr/>
            </a:pPr>
            <a:endParaRPr lang="en-US" i="0" dirty="0" smtClean="0"/>
          </a:p>
          <a:p>
            <a:pPr>
              <a:lnSpc>
                <a:spcPct val="80000"/>
              </a:lnSpc>
              <a:defRPr/>
            </a:pPr>
            <a:r>
              <a:rPr lang="en-US" i="0" dirty="0" smtClean="0"/>
              <a:t>Advantages of Personal Interview</a:t>
            </a:r>
          </a:p>
          <a:p>
            <a:pPr lvl="1">
              <a:lnSpc>
                <a:spcPct val="80000"/>
              </a:lnSpc>
              <a:defRPr/>
            </a:pPr>
            <a:r>
              <a:rPr lang="en-US" i="0" dirty="0" smtClean="0"/>
              <a:t>More accurate </a:t>
            </a:r>
          </a:p>
          <a:p>
            <a:pPr lvl="1">
              <a:lnSpc>
                <a:spcPct val="80000"/>
              </a:lnSpc>
              <a:defRPr/>
            </a:pPr>
            <a:r>
              <a:rPr lang="en-US" i="0" dirty="0" smtClean="0"/>
              <a:t>More complete</a:t>
            </a:r>
          </a:p>
          <a:p>
            <a:pPr lvl="1">
              <a:lnSpc>
                <a:spcPct val="80000"/>
              </a:lnSpc>
              <a:defRPr/>
            </a:pPr>
            <a:r>
              <a:rPr lang="en-US" i="0" dirty="0" smtClean="0"/>
              <a:t>More representative</a:t>
            </a:r>
          </a:p>
          <a:p>
            <a:pPr lvl="2">
              <a:lnSpc>
                <a:spcPct val="80000"/>
              </a:lnSpc>
              <a:defRPr/>
            </a:pPr>
            <a:r>
              <a:rPr lang="en-US" i="0" dirty="0" smtClean="0"/>
              <a:t>key groups are not under-represented</a:t>
            </a:r>
          </a:p>
          <a:p>
            <a:pPr lvl="1">
              <a:lnSpc>
                <a:spcPct val="80000"/>
              </a:lnSpc>
              <a:defRPr/>
            </a:pPr>
            <a:endParaRPr lang="en-US" sz="1000" i="0" dirty="0" smtClean="0"/>
          </a:p>
          <a:p>
            <a:pPr>
              <a:lnSpc>
                <a:spcPct val="80000"/>
              </a:lnSpc>
              <a:defRPr/>
            </a:pPr>
            <a:r>
              <a:rPr lang="en-US" i="0" dirty="0" smtClean="0"/>
              <a:t>Advantages of Tablet PCs</a:t>
            </a:r>
          </a:p>
          <a:p>
            <a:pPr lvl="1">
              <a:lnSpc>
                <a:spcPct val="80000"/>
              </a:lnSpc>
              <a:defRPr/>
            </a:pPr>
            <a:r>
              <a:rPr lang="en-US" i="0" dirty="0" smtClean="0"/>
              <a:t>Details about the study area/transit system can be pre-programmed</a:t>
            </a:r>
          </a:p>
          <a:p>
            <a:pPr lvl="1">
              <a:lnSpc>
                <a:spcPct val="80000"/>
              </a:lnSpc>
              <a:defRPr/>
            </a:pPr>
            <a:r>
              <a:rPr lang="en-US" i="0" dirty="0" smtClean="0"/>
              <a:t>Less time to administer (helps capture short trips)</a:t>
            </a:r>
          </a:p>
          <a:p>
            <a:pPr lvl="1">
              <a:lnSpc>
                <a:spcPct val="80000"/>
              </a:lnSpc>
              <a:defRPr/>
            </a:pPr>
            <a:r>
              <a:rPr lang="en-US" i="0" dirty="0" smtClean="0"/>
              <a:t>Less time between data collection in the field and implementation</a:t>
            </a:r>
          </a:p>
          <a:p>
            <a:pPr lvl="1">
              <a:lnSpc>
                <a:spcPct val="80000"/>
              </a:lnSpc>
              <a:defRPr/>
            </a:pPr>
            <a:endParaRPr lang="en-US" i="0" dirty="0" smtClean="0"/>
          </a:p>
          <a:p>
            <a:pPr marL="457200" lvl="1" indent="0">
              <a:lnSpc>
                <a:spcPct val="80000"/>
              </a:lnSpc>
              <a:buFontTx/>
              <a:buNone/>
              <a:defRPr/>
            </a:pPr>
            <a:r>
              <a:rPr lang="en-US" i="0" dirty="0" smtClean="0"/>
              <a:t>  </a:t>
            </a:r>
          </a:p>
          <a:p>
            <a:pPr lvl="1">
              <a:lnSpc>
                <a:spcPct val="80000"/>
              </a:lnSpc>
              <a:defRPr/>
            </a:pPr>
            <a:endParaRPr lang="en-US" i="0" dirty="0" smtClean="0"/>
          </a:p>
          <a:p>
            <a:pPr>
              <a:lnSpc>
                <a:spcPct val="80000"/>
              </a:lnSpc>
              <a:defRPr/>
            </a:pPr>
            <a:endParaRPr lang="en-US" i="0" dirty="0" smtClean="0"/>
          </a:p>
        </p:txBody>
      </p:sp>
      <p:sp>
        <p:nvSpPr>
          <p:cNvPr id="17412" name="Rectangle 3"/>
          <p:cNvSpPr>
            <a:spLocks noGrp="1" noChangeArrowheads="1"/>
          </p:cNvSpPr>
          <p:nvPr>
            <p:ph type="title"/>
          </p:nvPr>
        </p:nvSpPr>
        <p:spPr>
          <a:xfrm>
            <a:off x="304800" y="180975"/>
            <a:ext cx="8621713" cy="1162050"/>
          </a:xfrm>
          <a:noFill/>
        </p:spPr>
        <p:txBody>
          <a:bodyPr/>
          <a:lstStyle/>
          <a:p>
            <a:r>
              <a:rPr lang="en-US" sz="3600" b="1" smtClean="0">
                <a:solidFill>
                  <a:srgbClr val="FFFFFF"/>
                </a:solidFill>
              </a:rPr>
              <a:t>1. Tablet PCs and Personal Interviews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0"/>
            <a:ext cx="9220200" cy="14001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  </a:t>
            </a:r>
          </a:p>
        </p:txBody>
      </p:sp>
      <p:sp>
        <p:nvSpPr>
          <p:cNvPr id="18435" name="Rectangle 3"/>
          <p:cNvSpPr>
            <a:spLocks noGrp="1" noChangeArrowheads="1"/>
          </p:cNvSpPr>
          <p:nvPr>
            <p:ph type="title"/>
          </p:nvPr>
        </p:nvSpPr>
        <p:spPr>
          <a:xfrm>
            <a:off x="304800" y="180975"/>
            <a:ext cx="8621713" cy="1162050"/>
          </a:xfrm>
          <a:noFill/>
        </p:spPr>
        <p:txBody>
          <a:bodyPr/>
          <a:lstStyle/>
          <a:p>
            <a:r>
              <a:rPr lang="en-US" sz="4300" b="1" smtClean="0">
                <a:solidFill>
                  <a:srgbClr val="FFFFFF"/>
                </a:solidFill>
              </a:rPr>
              <a:t>Tablet PC vs. Self Administered</a:t>
            </a:r>
            <a:endParaRPr lang="en-US" sz="3600" b="1" smtClean="0">
              <a:solidFill>
                <a:srgbClr val="FFFFFF"/>
              </a:solidFill>
            </a:endParaRPr>
          </a:p>
        </p:txBody>
      </p:sp>
      <p:pic>
        <p:nvPicPr>
          <p:cNvPr id="18436" name="Picture 2"/>
          <p:cNvPicPr>
            <a:picLocks noChangeAspect="1" noChangeArrowheads="1"/>
          </p:cNvPicPr>
          <p:nvPr/>
        </p:nvPicPr>
        <p:blipFill>
          <a:blip r:embed="rId2" cstate="print"/>
          <a:srcRect/>
          <a:stretch>
            <a:fillRect/>
          </a:stretch>
        </p:blipFill>
        <p:spPr bwMode="auto">
          <a:xfrm>
            <a:off x="292100" y="2033588"/>
            <a:ext cx="8564563" cy="1798637"/>
          </a:xfrm>
          <a:prstGeom prst="rect">
            <a:avLst/>
          </a:prstGeom>
          <a:noFill/>
          <a:ln w="12700">
            <a:noFill/>
            <a:miter lim="800000"/>
            <a:headEnd/>
            <a:tailEnd/>
          </a:ln>
          <a:effectLst/>
        </p:spPr>
      </p:pic>
      <p:sp>
        <p:nvSpPr>
          <p:cNvPr id="18437" name="TextBox 3"/>
          <p:cNvSpPr txBox="1">
            <a:spLocks noChangeArrowheads="1"/>
          </p:cNvSpPr>
          <p:nvPr/>
        </p:nvSpPr>
        <p:spPr bwMode="auto">
          <a:xfrm>
            <a:off x="573088" y="4470400"/>
            <a:ext cx="7926387" cy="954088"/>
          </a:xfrm>
          <a:prstGeom prst="rect">
            <a:avLst/>
          </a:prstGeom>
          <a:noFill/>
          <a:ln w="9525">
            <a:noFill/>
            <a:miter lim="800000"/>
            <a:headEnd/>
            <a:tailEnd/>
          </a:ln>
        </p:spPr>
        <p:txBody>
          <a:bodyPr wrap="none">
            <a:spAutoFit/>
          </a:bodyPr>
          <a:lstStyle/>
          <a:p>
            <a:pPr algn="ctr"/>
            <a:r>
              <a:rPr lang="en-US"/>
              <a:t>Combined results of pilot tests in Atlanta (2009), </a:t>
            </a:r>
          </a:p>
          <a:p>
            <a:pPr algn="ctr"/>
            <a:r>
              <a:rPr lang="en-US"/>
              <a:t>Phoenix (2010), and Nashville (2011)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447800" y="1524000"/>
            <a:ext cx="7696200" cy="4114800"/>
          </a:xfrm>
          <a:prstGeom prst="rect">
            <a:avLst/>
          </a:prstGeom>
          <a:noFill/>
          <a:ln w="12700">
            <a:noFill/>
            <a:miter lim="800000"/>
            <a:headEnd/>
            <a:tailEnd/>
          </a:ln>
        </p:spPr>
        <p:txBody>
          <a:bodyPr lIns="90488" tIns="44450" rIns="90488" bIns="44450"/>
          <a:lstStyle/>
          <a:p>
            <a:pPr marL="342900" indent="-342900">
              <a:spcBef>
                <a:spcPct val="20000"/>
              </a:spcBef>
              <a:buClr>
                <a:schemeClr val="tx2"/>
              </a:buClr>
              <a:buSzPct val="75000"/>
              <a:buFont typeface="Monotype Sorts" pitchFamily="2" charset="2"/>
              <a:buChar char="n"/>
            </a:pPr>
            <a:endParaRPr lang="en-US" sz="1800"/>
          </a:p>
        </p:txBody>
      </p:sp>
      <p:sp>
        <p:nvSpPr>
          <p:cNvPr id="19459" name="Rectangle 3"/>
          <p:cNvSpPr>
            <a:spLocks noChangeArrowheads="1"/>
          </p:cNvSpPr>
          <p:nvPr/>
        </p:nvSpPr>
        <p:spPr bwMode="auto">
          <a:xfrm>
            <a:off x="-76200" y="0"/>
            <a:ext cx="9220200" cy="1371600"/>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Reasons Tablet PCs Enhance Data Quality and Sampling</a:t>
            </a:r>
          </a:p>
        </p:txBody>
      </p:sp>
      <p:sp>
        <p:nvSpPr>
          <p:cNvPr id="19460" name="Rectangle 4"/>
          <p:cNvSpPr>
            <a:spLocks noChangeArrowheads="1"/>
          </p:cNvSpPr>
          <p:nvPr/>
        </p:nvSpPr>
        <p:spPr bwMode="auto">
          <a:xfrm>
            <a:off x="314325" y="1471613"/>
            <a:ext cx="8655050" cy="4114800"/>
          </a:xfrm>
          <a:prstGeom prst="rect">
            <a:avLst/>
          </a:prstGeom>
          <a:noFill/>
          <a:ln w="12700">
            <a:noFill/>
            <a:miter lim="800000"/>
            <a:headEnd/>
            <a:tailEnd/>
          </a:ln>
        </p:spPr>
        <p:txBody>
          <a:bodyPr lIns="90488" tIns="44450" rIns="90488" bIns="44450"/>
          <a:lstStyle/>
          <a:p>
            <a:pPr marL="342900" indent="-342900">
              <a:spcBef>
                <a:spcPct val="20000"/>
              </a:spcBef>
              <a:buClr>
                <a:schemeClr val="tx2"/>
              </a:buClr>
              <a:buSzPct val="75000"/>
              <a:buFont typeface="Wingdings" pitchFamily="2" charset="2"/>
              <a:buChar char="n"/>
            </a:pPr>
            <a:r>
              <a:rPr lang="en-US" sz="2600" b="1" i="0"/>
              <a:t>Tablet PCs can be programmed with information to improve the quality of the data collected</a:t>
            </a:r>
          </a:p>
          <a:p>
            <a:pPr marL="914400" lvl="1" indent="-457200">
              <a:spcBef>
                <a:spcPct val="20000"/>
              </a:spcBef>
              <a:buClr>
                <a:schemeClr val="tx2"/>
              </a:buClr>
              <a:buSzPct val="75000"/>
              <a:buFont typeface="Arial" charset="0"/>
              <a:buChar char="•"/>
            </a:pPr>
            <a:r>
              <a:rPr lang="en-US" sz="2600" i="0"/>
              <a:t>Route location and stops pre-loaded</a:t>
            </a:r>
          </a:p>
          <a:p>
            <a:pPr marL="914400" lvl="1" indent="-457200">
              <a:spcBef>
                <a:spcPct val="20000"/>
              </a:spcBef>
              <a:buClr>
                <a:schemeClr val="tx2"/>
              </a:buClr>
              <a:buSzPct val="75000"/>
              <a:buFont typeface="Arial" charset="0"/>
              <a:buChar char="•"/>
            </a:pPr>
            <a:r>
              <a:rPr lang="en-US" sz="2600" i="0"/>
              <a:t>Transfers along the route are pre-loaded</a:t>
            </a:r>
          </a:p>
          <a:p>
            <a:pPr marL="914400" lvl="1" indent="-457200">
              <a:spcBef>
                <a:spcPct val="20000"/>
              </a:spcBef>
              <a:buClr>
                <a:schemeClr val="tx2"/>
              </a:buClr>
              <a:buSzPct val="75000"/>
              <a:buFont typeface="Arial" charset="0"/>
              <a:buChar char="•"/>
            </a:pPr>
            <a:r>
              <a:rPr lang="en-US" sz="2600" i="0"/>
              <a:t>Street names and major attractions/destinations are pre-loaded</a:t>
            </a:r>
          </a:p>
          <a:p>
            <a:pPr marL="342900" indent="-342900">
              <a:spcBef>
                <a:spcPct val="20000"/>
              </a:spcBef>
              <a:buClr>
                <a:schemeClr val="tx2"/>
              </a:buClr>
              <a:buSzPct val="75000"/>
              <a:buFont typeface="Wingdings" pitchFamily="2" charset="2"/>
              <a:buChar char="n"/>
            </a:pPr>
            <a:r>
              <a:rPr lang="en-US" sz="2600" b="1" i="0"/>
              <a:t>Methodology enhances the representativeness of the sample</a:t>
            </a:r>
          </a:p>
          <a:p>
            <a:pPr marL="914400" lvl="1" indent="-457200">
              <a:spcBef>
                <a:spcPct val="20000"/>
              </a:spcBef>
              <a:buClr>
                <a:schemeClr val="tx2"/>
              </a:buClr>
              <a:buSzPct val="75000"/>
              <a:buFont typeface="Arial" charset="0"/>
              <a:buChar char="•"/>
            </a:pPr>
            <a:r>
              <a:rPr lang="en-US" sz="2600" i="0"/>
              <a:t>Skip patterns reduce the length of the survey, which helps ensure that short-trips are represented</a:t>
            </a:r>
          </a:p>
          <a:p>
            <a:pPr marL="914400" lvl="1" indent="-457200">
              <a:spcBef>
                <a:spcPct val="20000"/>
              </a:spcBef>
              <a:buClr>
                <a:schemeClr val="tx2"/>
              </a:buClr>
              <a:buSzPct val="75000"/>
              <a:buFont typeface="Arial" charset="0"/>
              <a:buChar char="•"/>
            </a:pPr>
            <a:r>
              <a:rPr lang="en-US" sz="2600" i="0"/>
              <a:t>Persons who cannot read and others who may not be able to complete a paper survey are included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srcRect/>
          <a:stretch>
            <a:fillRect/>
          </a:stretch>
        </p:blipFill>
        <p:spPr bwMode="auto">
          <a:xfrm>
            <a:off x="161925" y="815975"/>
            <a:ext cx="8839200" cy="5981700"/>
          </a:xfrm>
          <a:prstGeom prst="rect">
            <a:avLst/>
          </a:prstGeom>
          <a:noFill/>
          <a:ln w="9525">
            <a:noFill/>
            <a:miter lim="800000"/>
            <a:headEnd/>
            <a:tailEnd/>
          </a:ln>
        </p:spPr>
      </p:pic>
      <p:sp>
        <p:nvSpPr>
          <p:cNvPr id="20483" name="Rectangle 3"/>
          <p:cNvSpPr>
            <a:spLocks noChangeArrowheads="1"/>
          </p:cNvSpPr>
          <p:nvPr/>
        </p:nvSpPr>
        <p:spPr bwMode="auto">
          <a:xfrm>
            <a:off x="-76200" y="0"/>
            <a:ext cx="9220200" cy="8159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How Tablet PCs Work in the Field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22263" y="611188"/>
            <a:ext cx="8458200" cy="5286375"/>
          </a:xfrm>
          <a:prstGeom prst="rect">
            <a:avLst/>
          </a:prstGeom>
          <a:noFill/>
          <a:ln w="9525">
            <a:noFill/>
            <a:miter lim="800000"/>
            <a:headEnd/>
            <a:tailEnd/>
          </a:ln>
        </p:spPr>
      </p:pic>
      <p:sp>
        <p:nvSpPr>
          <p:cNvPr id="21507" name="AutoShape 3"/>
          <p:cNvSpPr>
            <a:spLocks noChangeArrowheads="1"/>
          </p:cNvSpPr>
          <p:nvPr/>
        </p:nvSpPr>
        <p:spPr bwMode="auto">
          <a:xfrm>
            <a:off x="1828800" y="3505200"/>
            <a:ext cx="2286000" cy="1066800"/>
          </a:xfrm>
          <a:prstGeom prst="wedgeRoundRectCallout">
            <a:avLst>
              <a:gd name="adj1" fmla="val -93611"/>
              <a:gd name="adj2" fmla="val -84227"/>
              <a:gd name="adj3" fmla="val 16667"/>
            </a:avLst>
          </a:prstGeom>
          <a:solidFill>
            <a:schemeClr val="accent1"/>
          </a:solidFill>
          <a:ln w="9525">
            <a:solidFill>
              <a:schemeClr val="tx1"/>
            </a:solidFill>
            <a:miter lim="800000"/>
            <a:headEnd/>
            <a:tailEnd/>
          </a:ln>
        </p:spPr>
        <p:txBody>
          <a:bodyPr wrap="none" anchor="ctr"/>
          <a:lstStyle/>
          <a:p>
            <a:pPr algn="ctr"/>
            <a:r>
              <a:rPr lang="en-US" sz="1400"/>
              <a:t>Bus route numbers </a:t>
            </a:r>
          </a:p>
          <a:p>
            <a:pPr algn="ctr"/>
            <a:r>
              <a:rPr lang="en-US" sz="1400"/>
              <a:t>pulled from the GIS layer</a:t>
            </a:r>
          </a:p>
          <a:p>
            <a:pPr algn="ctr"/>
            <a:r>
              <a:rPr lang="en-US" sz="1400"/>
              <a:t>shown on a dynamic map</a:t>
            </a:r>
          </a:p>
          <a:p>
            <a:pPr algn="ctr"/>
            <a:r>
              <a:rPr lang="en-US" sz="1400"/>
              <a:t>later in the survey</a:t>
            </a:r>
          </a:p>
        </p:txBody>
      </p:sp>
      <p:sp>
        <p:nvSpPr>
          <p:cNvPr id="21508" name="Rectangle 3"/>
          <p:cNvSpPr>
            <a:spLocks noChangeArrowheads="1"/>
          </p:cNvSpPr>
          <p:nvPr/>
        </p:nvSpPr>
        <p:spPr bwMode="auto">
          <a:xfrm>
            <a:off x="-76200" y="0"/>
            <a:ext cx="9220200" cy="8159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How Tablet PCs Work in the Field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preferRelativeResize="0">
            <a:picLocks noChangeAspect="1" noChangeArrowheads="1"/>
          </p:cNvPicPr>
          <p:nvPr/>
        </p:nvPicPr>
        <p:blipFill>
          <a:blip r:embed="rId2" cstate="print"/>
          <a:srcRect/>
          <a:stretch>
            <a:fillRect/>
          </a:stretch>
        </p:blipFill>
        <p:spPr bwMode="auto">
          <a:xfrm>
            <a:off x="333375" y="619125"/>
            <a:ext cx="8408988" cy="5253038"/>
          </a:xfrm>
          <a:prstGeom prst="rect">
            <a:avLst/>
          </a:prstGeom>
          <a:noFill/>
          <a:ln w="9525">
            <a:noFill/>
            <a:miter lim="800000"/>
            <a:headEnd/>
            <a:tailEnd/>
          </a:ln>
        </p:spPr>
      </p:pic>
      <p:sp>
        <p:nvSpPr>
          <p:cNvPr id="22531" name="Rectangle 3"/>
          <p:cNvSpPr>
            <a:spLocks noChangeArrowheads="1"/>
          </p:cNvSpPr>
          <p:nvPr/>
        </p:nvSpPr>
        <p:spPr bwMode="auto">
          <a:xfrm>
            <a:off x="-76200" y="0"/>
            <a:ext cx="9220200" cy="815975"/>
          </a:xfrm>
          <a:prstGeom prst="rect">
            <a:avLst/>
          </a:prstGeom>
          <a:solidFill>
            <a:srgbClr val="000066"/>
          </a:solidFill>
          <a:ln w="12700">
            <a:noFill/>
            <a:miter lim="800000"/>
            <a:headEnd/>
            <a:tailEnd/>
          </a:ln>
        </p:spPr>
        <p:txBody>
          <a:bodyPr lIns="90488" tIns="44450" rIns="90488" bIns="44450" anchor="b"/>
          <a:lstStyle/>
          <a:p>
            <a:pPr marL="342900"/>
            <a:r>
              <a:rPr lang="en-US" sz="3600" b="1">
                <a:solidFill>
                  <a:srgbClr val="FFFFFF"/>
                </a:solidFill>
                <a:latin typeface="Times New Roman" pitchFamily="18" charset="0"/>
              </a:rPr>
              <a:t>How Tablet PCs Work in the Field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ultbarc">
  <a:themeElements>
    <a:clrScheme name="">
      <a:dk1>
        <a:srgbClr val="0000FF"/>
      </a:dk1>
      <a:lt1>
        <a:srgbClr val="FFFF99"/>
      </a:lt1>
      <a:dk2>
        <a:srgbClr val="FF0000"/>
      </a:dk2>
      <a:lt2>
        <a:srgbClr val="C00000"/>
      </a:lt2>
      <a:accent1>
        <a:srgbClr val="00FFFF"/>
      </a:accent1>
      <a:accent2>
        <a:srgbClr val="FFFF00"/>
      </a:accent2>
      <a:accent3>
        <a:srgbClr val="FFFFCA"/>
      </a:accent3>
      <a:accent4>
        <a:srgbClr val="0000DA"/>
      </a:accent4>
      <a:accent5>
        <a:srgbClr val="AAFFFF"/>
      </a:accent5>
      <a:accent6>
        <a:srgbClr val="E7E700"/>
      </a:accent6>
      <a:hlink>
        <a:srgbClr val="FF8000"/>
      </a:hlink>
      <a:folHlink>
        <a:srgbClr val="FF00FF"/>
      </a:folHlink>
    </a:clrScheme>
    <a:fontScheme name="multbarc.pp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multbarc.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lt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ltbarc.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ltbarc.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ltbarc.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ltbarc.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ltbarc.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3654085499</TotalTime>
  <Pages>4</Pages>
  <Words>1011</Words>
  <Application>Microsoft Office PowerPoint</Application>
  <PresentationFormat>Letter Paper (8.5x11 in)</PresentationFormat>
  <Paragraphs>160</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Times New Roman</vt:lpstr>
      <vt:lpstr>Monotype Sorts</vt:lpstr>
      <vt:lpstr>Wingdings</vt:lpstr>
      <vt:lpstr>multbarc</vt:lpstr>
      <vt:lpstr>Slide 1</vt:lpstr>
      <vt:lpstr>Agenda</vt:lpstr>
      <vt:lpstr>Challenges</vt:lpstr>
      <vt:lpstr>1. Tablet PCs and Personal Interviews</vt:lpstr>
      <vt:lpstr>Tablet PC vs. Self Administered</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3. GIS Based Edit Check Programs</vt:lpstr>
      <vt:lpstr>Edit Check Programs Interface with Google to Allow Accurate Trip Corrections </vt:lpstr>
      <vt:lpstr>Edit Check Programs Interface with Google to Allow Accurate Trip Corrections </vt:lpstr>
      <vt:lpstr>Edit Check Programs Interface with Google to Allow Accurate Trip Corrections </vt:lpstr>
      <vt:lpstr>Slide 28</vt:lpstr>
      <vt:lpstr>Slide 29</vt:lpstr>
      <vt:lpstr>Data Expansion - BUS</vt:lpstr>
      <vt:lpstr>Data Expansion - RAIL</vt:lpstr>
      <vt:lpstr>Slide 32</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Sioux Falls Area Transportation System Market Research Assessment</dc:title>
  <dc:creator>etc</dc:creator>
  <cp:lastModifiedBy>notebook</cp:lastModifiedBy>
  <cp:revision>151</cp:revision>
  <cp:lastPrinted>2001-11-07T12:00:26Z</cp:lastPrinted>
  <dcterms:created xsi:type="dcterms:W3CDTF">1999-03-21T15:15:18Z</dcterms:created>
  <dcterms:modified xsi:type="dcterms:W3CDTF">2011-05-11T18:03:42Z</dcterms:modified>
</cp:coreProperties>
</file>